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Poppins Semi-Bold" charset="1" panose="00000700000000000000"/>
      <p:regular r:id="rId36"/>
    </p:embeddedFont>
    <p:embeddedFont>
      <p:font typeface="Poppins" charset="1" panose="00000500000000000000"/>
      <p:regular r:id="rId37"/>
    </p:embeddedFont>
    <p:embeddedFont>
      <p:font typeface="Poppins Light Italics" charset="1" panose="00000400000000000000"/>
      <p:regular r:id="rId38"/>
    </p:embeddedFont>
    <p:embeddedFont>
      <p:font typeface="Times New Roman MT Ultra-Bold" charset="1" panose="02030902070405020303"/>
      <p:regular r:id="rId39"/>
    </p:embeddedFont>
    <p:embeddedFont>
      <p:font typeface="Times New Roman Bold" charset="1" panose="02020803070505020304"/>
      <p:regular r:id="rId40"/>
    </p:embeddedFont>
    <p:embeddedFont>
      <p:font typeface="Poppins Bold" charset="1" panose="000008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7.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9.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3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1.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2.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slide14.xml" Type="http://schemas.openxmlformats.org/officeDocument/2006/relationships/slide"/><Relationship Id="rId6" Target="../media/image19.jpeg" Type="http://schemas.openxmlformats.org/officeDocument/2006/relationships/image"/><Relationship Id="rId7"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png" Type="http://schemas.openxmlformats.org/officeDocument/2006/relationships/image"/><Relationship Id="rId13" Target="https://app.powerbi.com/groups/me/reports/fd649638-c9f3-4bac-869d-f4744f69faa6/1bfd6bf4a8d1ca3d8041?experience=power-bi" TargetMode="External" Type="http://schemas.openxmlformats.org/officeDocument/2006/relationships/hyperlink"/><Relationship Id="rId14" Target="../media/image40.png" Type="http://schemas.openxmlformats.org/officeDocument/2006/relationships/image"/><Relationship Id="rId15" Target="../media/image41.png" Type="http://schemas.openxmlformats.org/officeDocument/2006/relationships/image"/><Relationship Id="rId16" Target="../media/image42.png" Type="http://schemas.openxmlformats.org/officeDocument/2006/relationships/image"/><Relationship Id="rId17" Target="../media/image43.png" Type="http://schemas.openxmlformats.org/officeDocument/2006/relationships/image"/><Relationship Id="rId18" Target="../media/image44.png" Type="http://schemas.openxmlformats.org/officeDocument/2006/relationships/image"/><Relationship Id="rId2" Target="../media/image10.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5.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5.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9.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50.jpeg" Type="http://schemas.openxmlformats.org/officeDocument/2006/relationships/image"/><Relationship Id="rId6"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50.jpeg" Type="http://schemas.openxmlformats.org/officeDocument/2006/relationships/image"/><Relationship Id="rId6"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50.jpeg" Type="http://schemas.openxmlformats.org/officeDocument/2006/relationships/image"/><Relationship Id="rId6" Target="../media/image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51.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5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4.png" Type="http://schemas.openxmlformats.org/officeDocument/2006/relationships/image"/><Relationship Id="rId2" Target="../media/image10.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50.jpe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55.jpeg" Type="http://schemas.openxmlformats.org/officeDocument/2006/relationships/image"/><Relationship Id="rId4" Target="../media/image5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55.jpeg" Type="http://schemas.openxmlformats.org/officeDocument/2006/relationships/image"/><Relationship Id="rId4" Target="../media/image5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57.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58.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59.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4.pn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 Id="rId8"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6.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9.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9.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 Id="rId7" Target="../media/image22.jpeg" Type="http://schemas.openxmlformats.org/officeDocument/2006/relationships/image"/><Relationship Id="rId8" Target="../media/image23.jpeg" Type="http://schemas.openxmlformats.org/officeDocument/2006/relationships/image"/><Relationship Id="rId9"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0.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sp>
        <p:nvSpPr>
          <p:cNvPr name="Freeform 18" id="18"/>
          <p:cNvSpPr/>
          <p:nvPr/>
        </p:nvSpPr>
        <p:spPr>
          <a:xfrm flipH="false" flipV="false" rot="0">
            <a:off x="8588162" y="9630197"/>
            <a:ext cx="399206" cy="399206"/>
          </a:xfrm>
          <a:custGeom>
            <a:avLst/>
            <a:gdLst/>
            <a:ahLst/>
            <a:cxnLst/>
            <a:rect r="r" b="b" t="t" l="l"/>
            <a:pathLst>
              <a:path h="399206" w="399206">
                <a:moveTo>
                  <a:pt x="0" y="0"/>
                </a:moveTo>
                <a:lnTo>
                  <a:pt x="399206" y="0"/>
                </a:lnTo>
                <a:lnTo>
                  <a:pt x="399206" y="399206"/>
                </a:lnTo>
                <a:lnTo>
                  <a:pt x="0" y="3992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2645475" y="3121793"/>
            <a:ext cx="12284580" cy="3157850"/>
          </a:xfrm>
          <a:prstGeom prst="rect">
            <a:avLst/>
          </a:prstGeom>
        </p:spPr>
        <p:txBody>
          <a:bodyPr anchor="t" rtlCol="false" tIns="0" lIns="0" bIns="0" rIns="0">
            <a:spAutoFit/>
          </a:bodyPr>
          <a:lstStyle/>
          <a:p>
            <a:pPr algn="ctr">
              <a:lnSpc>
                <a:spcPts val="12320"/>
              </a:lnSpc>
              <a:spcBef>
                <a:spcPct val="0"/>
              </a:spcBef>
            </a:pPr>
            <a:r>
              <a:rPr lang="en-US" b="true" sz="8800" spc="-440">
                <a:solidFill>
                  <a:srgbClr val="FFDE59"/>
                </a:solidFill>
                <a:latin typeface="Poppins Semi-Bold"/>
                <a:ea typeface="Poppins Semi-Bold"/>
                <a:cs typeface="Poppins Semi-Bold"/>
                <a:sym typeface="Poppins Semi-Bold"/>
              </a:rPr>
              <a:t>Manufacturing Downtime Analysis</a:t>
            </a:r>
          </a:p>
        </p:txBody>
      </p:sp>
      <p:sp>
        <p:nvSpPr>
          <p:cNvPr name="TextBox 20" id="20"/>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1" id="21"/>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2" id="22"/>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3" id="23"/>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4" id="24"/>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25" id="25"/>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26" id="26"/>
          <p:cNvSpPr txBox="true"/>
          <p:nvPr/>
        </p:nvSpPr>
        <p:spPr>
          <a:xfrm rot="0">
            <a:off x="5263151" y="7901594"/>
            <a:ext cx="7448434" cy="550962"/>
          </a:xfrm>
          <a:prstGeom prst="rect">
            <a:avLst/>
          </a:prstGeom>
        </p:spPr>
        <p:txBody>
          <a:bodyPr anchor="t" rtlCol="false" tIns="0" lIns="0" bIns="0" rIns="0">
            <a:spAutoFit/>
          </a:bodyPr>
          <a:lstStyle/>
          <a:p>
            <a:pPr algn="ctr">
              <a:lnSpc>
                <a:spcPts val="4280"/>
              </a:lnSpc>
              <a:spcBef>
                <a:spcPct val="0"/>
              </a:spcBef>
            </a:pPr>
            <a:r>
              <a:rPr lang="en-US" sz="3057" i="true" spc="-122">
                <a:solidFill>
                  <a:srgbClr val="FFFFFF"/>
                </a:solidFill>
                <a:latin typeface="Poppins Light Italics"/>
                <a:ea typeface="Poppins Light Italics"/>
                <a:cs typeface="Poppins Light Italics"/>
                <a:sym typeface="Poppins Light Italics"/>
              </a:rPr>
              <a:t>Mining the Past, Powering the Future.</a:t>
            </a:r>
          </a:p>
        </p:txBody>
      </p:sp>
      <p:sp>
        <p:nvSpPr>
          <p:cNvPr name="Freeform 27" id="27"/>
          <p:cNvSpPr/>
          <p:nvPr/>
        </p:nvSpPr>
        <p:spPr>
          <a:xfrm flipH="false" flipV="false" rot="0">
            <a:off x="18536" y="22833"/>
            <a:ext cx="3400418" cy="2348831"/>
          </a:xfrm>
          <a:custGeom>
            <a:avLst/>
            <a:gdLst/>
            <a:ahLst/>
            <a:cxnLst/>
            <a:rect r="r" b="b" t="t" l="l"/>
            <a:pathLst>
              <a:path h="2348831" w="3400418">
                <a:moveTo>
                  <a:pt x="0" y="0"/>
                </a:moveTo>
                <a:lnTo>
                  <a:pt x="3400418" y="0"/>
                </a:lnTo>
                <a:lnTo>
                  <a:pt x="3400418" y="2348832"/>
                </a:lnTo>
                <a:lnTo>
                  <a:pt x="0" y="2348832"/>
                </a:lnTo>
                <a:lnTo>
                  <a:pt x="0" y="0"/>
                </a:lnTo>
                <a:close/>
              </a:path>
            </a:pathLst>
          </a:custGeom>
          <a:blipFill>
            <a:blip r:embed="rId5"/>
            <a:stretch>
              <a:fillRect l="0" t="-19982" r="-899" b="-1078"/>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712140" y="3471437"/>
            <a:ext cx="16930000" cy="6389967"/>
            <a:chOff x="0" y="0"/>
            <a:chExt cx="4458930" cy="1682954"/>
          </a:xfrm>
        </p:grpSpPr>
        <p:sp>
          <p:nvSpPr>
            <p:cNvPr name="Freeform 19" id="19"/>
            <p:cNvSpPr/>
            <p:nvPr/>
          </p:nvSpPr>
          <p:spPr>
            <a:xfrm flipH="false" flipV="false" rot="0">
              <a:off x="0" y="0"/>
              <a:ext cx="4458930" cy="1682954"/>
            </a:xfrm>
            <a:custGeom>
              <a:avLst/>
              <a:gdLst/>
              <a:ahLst/>
              <a:cxnLst/>
              <a:rect r="r" b="b" t="t" l="l"/>
              <a:pathLst>
                <a:path h="1682954" w="4458930">
                  <a:moveTo>
                    <a:pt x="11432" y="0"/>
                  </a:moveTo>
                  <a:lnTo>
                    <a:pt x="4447498" y="0"/>
                  </a:lnTo>
                  <a:cubicBezTo>
                    <a:pt x="4450530" y="0"/>
                    <a:pt x="4453438" y="1204"/>
                    <a:pt x="4455582" y="3348"/>
                  </a:cubicBezTo>
                  <a:cubicBezTo>
                    <a:pt x="4457726" y="5492"/>
                    <a:pt x="4458930" y="8400"/>
                    <a:pt x="4458930" y="11432"/>
                  </a:cubicBezTo>
                  <a:lnTo>
                    <a:pt x="4458930" y="1671522"/>
                  </a:lnTo>
                  <a:cubicBezTo>
                    <a:pt x="4458930" y="1674554"/>
                    <a:pt x="4457726" y="1677462"/>
                    <a:pt x="4455582" y="1679606"/>
                  </a:cubicBezTo>
                  <a:cubicBezTo>
                    <a:pt x="4453438" y="1681750"/>
                    <a:pt x="4450530" y="1682954"/>
                    <a:pt x="4447498" y="1682954"/>
                  </a:cubicBezTo>
                  <a:lnTo>
                    <a:pt x="11432" y="1682954"/>
                  </a:lnTo>
                  <a:cubicBezTo>
                    <a:pt x="8400" y="1682954"/>
                    <a:pt x="5492" y="1681750"/>
                    <a:pt x="3348" y="1679606"/>
                  </a:cubicBezTo>
                  <a:cubicBezTo>
                    <a:pt x="1204" y="1677462"/>
                    <a:pt x="0" y="1674554"/>
                    <a:pt x="0" y="1671522"/>
                  </a:cubicBezTo>
                  <a:lnTo>
                    <a:pt x="0" y="11432"/>
                  </a:lnTo>
                  <a:cubicBezTo>
                    <a:pt x="0" y="8400"/>
                    <a:pt x="1204" y="5492"/>
                    <a:pt x="3348" y="3348"/>
                  </a:cubicBezTo>
                  <a:cubicBezTo>
                    <a:pt x="5492" y="1204"/>
                    <a:pt x="8400" y="0"/>
                    <a:pt x="11432" y="0"/>
                  </a:cubicBezTo>
                  <a:close/>
                </a:path>
              </a:pathLst>
            </a:custGeom>
            <a:solidFill>
              <a:srgbClr val="000000">
                <a:alpha val="0"/>
              </a:srgbClr>
            </a:solidFill>
            <a:ln w="9525" cap="rnd">
              <a:solidFill>
                <a:srgbClr val="FFFFFF"/>
              </a:solidFill>
              <a:prstDash val="solid"/>
              <a:round/>
            </a:ln>
          </p:spPr>
        </p:sp>
        <p:sp>
          <p:nvSpPr>
            <p:cNvPr name="TextBox 20" id="20"/>
            <p:cNvSpPr txBox="true"/>
            <p:nvPr/>
          </p:nvSpPr>
          <p:spPr>
            <a:xfrm>
              <a:off x="0" y="-47625"/>
              <a:ext cx="4458930" cy="1730579"/>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1028700" y="4378534"/>
            <a:ext cx="6243017" cy="5143275"/>
            <a:chOff x="0" y="0"/>
            <a:chExt cx="967207" cy="796828"/>
          </a:xfrm>
        </p:grpSpPr>
        <p:sp>
          <p:nvSpPr>
            <p:cNvPr name="Freeform 22" id="22"/>
            <p:cNvSpPr/>
            <p:nvPr/>
          </p:nvSpPr>
          <p:spPr>
            <a:xfrm flipH="false" flipV="false" rot="0">
              <a:off x="0" y="0"/>
              <a:ext cx="967207" cy="796828"/>
            </a:xfrm>
            <a:custGeom>
              <a:avLst/>
              <a:gdLst/>
              <a:ahLst/>
              <a:cxnLst/>
              <a:rect r="r" b="b" t="t" l="l"/>
              <a:pathLst>
                <a:path h="796828" w="967207">
                  <a:moveTo>
                    <a:pt x="31002" y="0"/>
                  </a:moveTo>
                  <a:lnTo>
                    <a:pt x="936204" y="0"/>
                  </a:lnTo>
                  <a:cubicBezTo>
                    <a:pt x="944427" y="0"/>
                    <a:pt x="952312" y="3266"/>
                    <a:pt x="958126" y="9080"/>
                  </a:cubicBezTo>
                  <a:cubicBezTo>
                    <a:pt x="963940" y="14894"/>
                    <a:pt x="967207" y="22780"/>
                    <a:pt x="967207" y="31002"/>
                  </a:cubicBezTo>
                  <a:lnTo>
                    <a:pt x="967207" y="765826"/>
                  </a:lnTo>
                  <a:cubicBezTo>
                    <a:pt x="967207" y="774048"/>
                    <a:pt x="963940" y="781933"/>
                    <a:pt x="958126" y="787748"/>
                  </a:cubicBezTo>
                  <a:cubicBezTo>
                    <a:pt x="952312" y="793562"/>
                    <a:pt x="944427" y="796828"/>
                    <a:pt x="936204" y="796828"/>
                  </a:cubicBezTo>
                  <a:lnTo>
                    <a:pt x="31002" y="796828"/>
                  </a:lnTo>
                  <a:cubicBezTo>
                    <a:pt x="22780" y="796828"/>
                    <a:pt x="14894" y="793562"/>
                    <a:pt x="9080" y="787748"/>
                  </a:cubicBezTo>
                  <a:cubicBezTo>
                    <a:pt x="3266" y="781933"/>
                    <a:pt x="0" y="774048"/>
                    <a:pt x="0" y="765826"/>
                  </a:cubicBezTo>
                  <a:lnTo>
                    <a:pt x="0" y="31002"/>
                  </a:lnTo>
                  <a:cubicBezTo>
                    <a:pt x="0" y="22780"/>
                    <a:pt x="3266" y="14894"/>
                    <a:pt x="9080" y="9080"/>
                  </a:cubicBezTo>
                  <a:cubicBezTo>
                    <a:pt x="14894" y="3266"/>
                    <a:pt x="22780" y="0"/>
                    <a:pt x="31002" y="0"/>
                  </a:cubicBezTo>
                  <a:close/>
                </a:path>
              </a:pathLst>
            </a:custGeom>
            <a:blipFill>
              <a:blip r:embed="rId3"/>
              <a:stretch>
                <a:fillRect l="0" t="-8802" r="0" b="0"/>
              </a:stretch>
            </a:blipFill>
          </p:spPr>
        </p:sp>
      </p:grpSp>
      <p:sp>
        <p:nvSpPr>
          <p:cNvPr name="Freeform 23" id="23"/>
          <p:cNvSpPr/>
          <p:nvPr/>
        </p:nvSpPr>
        <p:spPr>
          <a:xfrm flipH="false" flipV="false" rot="0">
            <a:off x="13420388" y="7764391"/>
            <a:ext cx="528285" cy="528285"/>
          </a:xfrm>
          <a:custGeom>
            <a:avLst/>
            <a:gdLst/>
            <a:ahLst/>
            <a:cxnLst/>
            <a:rect r="r" b="b" t="t" l="l"/>
            <a:pathLst>
              <a:path h="528285" w="528285">
                <a:moveTo>
                  <a:pt x="0" y="0"/>
                </a:moveTo>
                <a:lnTo>
                  <a:pt x="528285" y="0"/>
                </a:lnTo>
                <a:lnTo>
                  <a:pt x="528285" y="528286"/>
                </a:lnTo>
                <a:lnTo>
                  <a:pt x="0" y="528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0" y="-37186"/>
            <a:ext cx="1925266" cy="1595621"/>
          </a:xfrm>
          <a:custGeom>
            <a:avLst/>
            <a:gdLst/>
            <a:ahLst/>
            <a:cxnLst/>
            <a:rect r="r" b="b" t="t" l="l"/>
            <a:pathLst>
              <a:path h="1595621" w="1925266">
                <a:moveTo>
                  <a:pt x="0" y="0"/>
                </a:moveTo>
                <a:lnTo>
                  <a:pt x="1925266" y="0"/>
                </a:lnTo>
                <a:lnTo>
                  <a:pt x="1925266" y="1595622"/>
                </a:lnTo>
                <a:lnTo>
                  <a:pt x="0" y="1595622"/>
                </a:lnTo>
                <a:lnTo>
                  <a:pt x="0" y="0"/>
                </a:lnTo>
                <a:close/>
              </a:path>
            </a:pathLst>
          </a:custGeom>
          <a:blipFill>
            <a:blip r:embed="rId6"/>
            <a:stretch>
              <a:fillRect l="0" t="0" r="0" b="0"/>
            </a:stretch>
          </a:blipFill>
        </p:spPr>
      </p:sp>
      <p:sp>
        <p:nvSpPr>
          <p:cNvPr name="Freeform 25" id="25"/>
          <p:cNvSpPr/>
          <p:nvPr/>
        </p:nvSpPr>
        <p:spPr>
          <a:xfrm flipH="false" flipV="false" rot="0">
            <a:off x="7980010" y="5398641"/>
            <a:ext cx="2586805" cy="2365751"/>
          </a:xfrm>
          <a:custGeom>
            <a:avLst/>
            <a:gdLst/>
            <a:ahLst/>
            <a:cxnLst/>
            <a:rect r="r" b="b" t="t" l="l"/>
            <a:pathLst>
              <a:path h="2365751" w="2586805">
                <a:moveTo>
                  <a:pt x="0" y="0"/>
                </a:moveTo>
                <a:lnTo>
                  <a:pt x="2586805" y="0"/>
                </a:lnTo>
                <a:lnTo>
                  <a:pt x="2586805" y="2365750"/>
                </a:lnTo>
                <a:lnTo>
                  <a:pt x="0" y="23657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6" id="26"/>
          <p:cNvGrpSpPr/>
          <p:nvPr/>
        </p:nvGrpSpPr>
        <p:grpSpPr>
          <a:xfrm rot="0">
            <a:off x="11016283" y="4378534"/>
            <a:ext cx="6243017" cy="5143275"/>
            <a:chOff x="0" y="0"/>
            <a:chExt cx="967207" cy="796828"/>
          </a:xfrm>
        </p:grpSpPr>
        <p:sp>
          <p:nvSpPr>
            <p:cNvPr name="Freeform 27" id="27"/>
            <p:cNvSpPr/>
            <p:nvPr/>
          </p:nvSpPr>
          <p:spPr>
            <a:xfrm flipH="false" flipV="false" rot="0">
              <a:off x="0" y="0"/>
              <a:ext cx="967207" cy="796828"/>
            </a:xfrm>
            <a:custGeom>
              <a:avLst/>
              <a:gdLst/>
              <a:ahLst/>
              <a:cxnLst/>
              <a:rect r="r" b="b" t="t" l="l"/>
              <a:pathLst>
                <a:path h="796828" w="967207">
                  <a:moveTo>
                    <a:pt x="31002" y="0"/>
                  </a:moveTo>
                  <a:lnTo>
                    <a:pt x="936204" y="0"/>
                  </a:lnTo>
                  <a:cubicBezTo>
                    <a:pt x="944427" y="0"/>
                    <a:pt x="952312" y="3266"/>
                    <a:pt x="958126" y="9080"/>
                  </a:cubicBezTo>
                  <a:cubicBezTo>
                    <a:pt x="963940" y="14894"/>
                    <a:pt x="967207" y="22780"/>
                    <a:pt x="967207" y="31002"/>
                  </a:cubicBezTo>
                  <a:lnTo>
                    <a:pt x="967207" y="765826"/>
                  </a:lnTo>
                  <a:cubicBezTo>
                    <a:pt x="967207" y="774048"/>
                    <a:pt x="963940" y="781933"/>
                    <a:pt x="958126" y="787748"/>
                  </a:cubicBezTo>
                  <a:cubicBezTo>
                    <a:pt x="952312" y="793562"/>
                    <a:pt x="944427" y="796828"/>
                    <a:pt x="936204" y="796828"/>
                  </a:cubicBezTo>
                  <a:lnTo>
                    <a:pt x="31002" y="796828"/>
                  </a:lnTo>
                  <a:cubicBezTo>
                    <a:pt x="22780" y="796828"/>
                    <a:pt x="14894" y="793562"/>
                    <a:pt x="9080" y="787748"/>
                  </a:cubicBezTo>
                  <a:cubicBezTo>
                    <a:pt x="3266" y="781933"/>
                    <a:pt x="0" y="774048"/>
                    <a:pt x="0" y="765826"/>
                  </a:cubicBezTo>
                  <a:lnTo>
                    <a:pt x="0" y="31002"/>
                  </a:lnTo>
                  <a:cubicBezTo>
                    <a:pt x="0" y="22780"/>
                    <a:pt x="3266" y="14894"/>
                    <a:pt x="9080" y="9080"/>
                  </a:cubicBezTo>
                  <a:cubicBezTo>
                    <a:pt x="14894" y="3266"/>
                    <a:pt x="22780" y="0"/>
                    <a:pt x="31002" y="0"/>
                  </a:cubicBezTo>
                  <a:close/>
                </a:path>
              </a:pathLst>
            </a:custGeom>
            <a:blipFill>
              <a:blip r:embed="rId9"/>
              <a:stretch>
                <a:fillRect l="-59418" t="0" r="-24774" b="0"/>
              </a:stretch>
            </a:blipFill>
          </p:spPr>
        </p:sp>
      </p:grpSp>
      <p:sp>
        <p:nvSpPr>
          <p:cNvPr name="TextBox 28" id="28"/>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9" id="29"/>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30" id="30"/>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1" id="31"/>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2" id="32"/>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3" id="33"/>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4" id="34"/>
          <p:cNvSpPr txBox="true"/>
          <p:nvPr/>
        </p:nvSpPr>
        <p:spPr>
          <a:xfrm rot="0">
            <a:off x="712140" y="1930682"/>
            <a:ext cx="9755712" cy="1093851"/>
          </a:xfrm>
          <a:prstGeom prst="rect">
            <a:avLst/>
          </a:prstGeom>
        </p:spPr>
        <p:txBody>
          <a:bodyPr anchor="t" rtlCol="false" tIns="0" lIns="0" bIns="0" rIns="0">
            <a:spAutoFit/>
          </a:bodyPr>
          <a:lstStyle/>
          <a:p>
            <a:pPr algn="l" marL="0" indent="0" lvl="0">
              <a:lnSpc>
                <a:spcPts val="7392"/>
              </a:lnSpc>
              <a:spcBef>
                <a:spcPct val="0"/>
              </a:spcBef>
            </a:pPr>
            <a:r>
              <a:rPr lang="en-US" b="true" sz="8400" spc="-420">
                <a:solidFill>
                  <a:srgbClr val="FFDE59"/>
                </a:solidFill>
                <a:latin typeface="Poppins Semi-Bold"/>
                <a:ea typeface="Poppins Semi-Bold"/>
                <a:cs typeface="Poppins Semi-Bold"/>
                <a:sym typeface="Poppins Semi-Bold"/>
              </a:rPr>
              <a:t>Da</a:t>
            </a:r>
            <a:r>
              <a:rPr lang="en-US" b="true" sz="8400" spc="-420" strike="noStrike" u="none">
                <a:solidFill>
                  <a:srgbClr val="FFDE59"/>
                </a:solidFill>
                <a:latin typeface="Poppins Semi-Bold"/>
                <a:ea typeface="Poppins Semi-Bold"/>
                <a:cs typeface="Poppins Semi-Bold"/>
                <a:sym typeface="Poppins Semi-Bold"/>
              </a:rPr>
              <a:t>ta</a:t>
            </a:r>
            <a:r>
              <a:rPr lang="en-US" b="true" sz="8400" spc="-420" strike="noStrike" u="none">
                <a:solidFill>
                  <a:srgbClr val="FFDE59"/>
                </a:solidFill>
                <a:latin typeface="Poppins Semi-Bold"/>
                <a:ea typeface="Poppins Semi-Bold"/>
                <a:cs typeface="Poppins Semi-Bold"/>
                <a:sym typeface="Poppins Semi-Bold"/>
              </a:rPr>
              <a:t> Prepro</a:t>
            </a:r>
            <a:r>
              <a:rPr lang="en-US" b="true" sz="8400" spc="-420" strike="noStrike" u="none">
                <a:solidFill>
                  <a:srgbClr val="FFDE59"/>
                </a:solidFill>
                <a:latin typeface="Poppins Semi-Bold"/>
                <a:ea typeface="Poppins Semi-Bold"/>
                <a:cs typeface="Poppins Semi-Bold"/>
                <a:sym typeface="Poppins Semi-Bold"/>
              </a:rPr>
              <a:t>ce</a:t>
            </a:r>
            <a:r>
              <a:rPr lang="en-US" b="true" sz="8400" spc="-420" strike="noStrike" u="none">
                <a:solidFill>
                  <a:srgbClr val="FFDE59"/>
                </a:solidFill>
                <a:latin typeface="Poppins Semi-Bold"/>
                <a:ea typeface="Poppins Semi-Bold"/>
                <a:cs typeface="Poppins Semi-Bold"/>
                <a:sym typeface="Poppins Semi-Bold"/>
              </a:rPr>
              <a:t>ssing</a:t>
            </a:r>
          </a:p>
        </p:txBody>
      </p:sp>
      <p:sp>
        <p:nvSpPr>
          <p:cNvPr name="TextBox 35" id="35"/>
          <p:cNvSpPr txBox="true"/>
          <p:nvPr/>
        </p:nvSpPr>
        <p:spPr>
          <a:xfrm rot="0">
            <a:off x="1306198" y="3664158"/>
            <a:ext cx="5525038"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Before Handleing &amp; Cleaning</a:t>
            </a:r>
          </a:p>
        </p:txBody>
      </p:sp>
      <p:sp>
        <p:nvSpPr>
          <p:cNvPr name="TextBox 36" id="36"/>
          <p:cNvSpPr txBox="true"/>
          <p:nvPr/>
        </p:nvSpPr>
        <p:spPr>
          <a:xfrm rot="0">
            <a:off x="13164071" y="-94336"/>
            <a:ext cx="2882658" cy="1490345"/>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Extracting temporal features (Start Hour, Day of Week) and operator risk metrics (Average Downtime per Operator).</a:t>
            </a:r>
          </a:p>
        </p:txBody>
      </p:sp>
      <p:sp>
        <p:nvSpPr>
          <p:cNvPr name="TextBox 37" id="37"/>
          <p:cNvSpPr txBox="true"/>
          <p:nvPr/>
        </p:nvSpPr>
        <p:spPr>
          <a:xfrm rot="0">
            <a:off x="11734262" y="3664158"/>
            <a:ext cx="5046911"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After Handleing &amp; Cleaning</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712140" y="3471437"/>
            <a:ext cx="16930000" cy="6389967"/>
            <a:chOff x="0" y="0"/>
            <a:chExt cx="4458930" cy="1682954"/>
          </a:xfrm>
        </p:grpSpPr>
        <p:sp>
          <p:nvSpPr>
            <p:cNvPr name="Freeform 19" id="19"/>
            <p:cNvSpPr/>
            <p:nvPr/>
          </p:nvSpPr>
          <p:spPr>
            <a:xfrm flipH="false" flipV="false" rot="0">
              <a:off x="0" y="0"/>
              <a:ext cx="4458930" cy="1682954"/>
            </a:xfrm>
            <a:custGeom>
              <a:avLst/>
              <a:gdLst/>
              <a:ahLst/>
              <a:cxnLst/>
              <a:rect r="r" b="b" t="t" l="l"/>
              <a:pathLst>
                <a:path h="1682954" w="4458930">
                  <a:moveTo>
                    <a:pt x="11432" y="0"/>
                  </a:moveTo>
                  <a:lnTo>
                    <a:pt x="4447498" y="0"/>
                  </a:lnTo>
                  <a:cubicBezTo>
                    <a:pt x="4450530" y="0"/>
                    <a:pt x="4453438" y="1204"/>
                    <a:pt x="4455582" y="3348"/>
                  </a:cubicBezTo>
                  <a:cubicBezTo>
                    <a:pt x="4457726" y="5492"/>
                    <a:pt x="4458930" y="8400"/>
                    <a:pt x="4458930" y="11432"/>
                  </a:cubicBezTo>
                  <a:lnTo>
                    <a:pt x="4458930" y="1671522"/>
                  </a:lnTo>
                  <a:cubicBezTo>
                    <a:pt x="4458930" y="1674554"/>
                    <a:pt x="4457726" y="1677462"/>
                    <a:pt x="4455582" y="1679606"/>
                  </a:cubicBezTo>
                  <a:cubicBezTo>
                    <a:pt x="4453438" y="1681750"/>
                    <a:pt x="4450530" y="1682954"/>
                    <a:pt x="4447498" y="1682954"/>
                  </a:cubicBezTo>
                  <a:lnTo>
                    <a:pt x="11432" y="1682954"/>
                  </a:lnTo>
                  <a:cubicBezTo>
                    <a:pt x="8400" y="1682954"/>
                    <a:pt x="5492" y="1681750"/>
                    <a:pt x="3348" y="1679606"/>
                  </a:cubicBezTo>
                  <a:cubicBezTo>
                    <a:pt x="1204" y="1677462"/>
                    <a:pt x="0" y="1674554"/>
                    <a:pt x="0" y="1671522"/>
                  </a:cubicBezTo>
                  <a:lnTo>
                    <a:pt x="0" y="11432"/>
                  </a:lnTo>
                  <a:cubicBezTo>
                    <a:pt x="0" y="8400"/>
                    <a:pt x="1204" y="5492"/>
                    <a:pt x="3348" y="3348"/>
                  </a:cubicBezTo>
                  <a:cubicBezTo>
                    <a:pt x="5492" y="1204"/>
                    <a:pt x="8400" y="0"/>
                    <a:pt x="11432" y="0"/>
                  </a:cubicBezTo>
                  <a:close/>
                </a:path>
              </a:pathLst>
            </a:custGeom>
            <a:solidFill>
              <a:srgbClr val="000000">
                <a:alpha val="0"/>
              </a:srgbClr>
            </a:solidFill>
            <a:ln w="9525" cap="rnd">
              <a:solidFill>
                <a:srgbClr val="FFFFFF"/>
              </a:solidFill>
              <a:prstDash val="solid"/>
              <a:round/>
            </a:ln>
          </p:spPr>
        </p:sp>
        <p:sp>
          <p:nvSpPr>
            <p:cNvPr name="TextBox 20" id="20"/>
            <p:cNvSpPr txBox="true"/>
            <p:nvPr/>
          </p:nvSpPr>
          <p:spPr>
            <a:xfrm>
              <a:off x="0" y="-47625"/>
              <a:ext cx="4458930" cy="1730579"/>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1028700" y="4378534"/>
            <a:ext cx="6243017" cy="5143275"/>
            <a:chOff x="0" y="0"/>
            <a:chExt cx="967207" cy="796828"/>
          </a:xfrm>
        </p:grpSpPr>
        <p:sp>
          <p:nvSpPr>
            <p:cNvPr name="Freeform 22" id="22"/>
            <p:cNvSpPr/>
            <p:nvPr/>
          </p:nvSpPr>
          <p:spPr>
            <a:xfrm flipH="false" flipV="false" rot="0">
              <a:off x="0" y="0"/>
              <a:ext cx="967207" cy="796828"/>
            </a:xfrm>
            <a:custGeom>
              <a:avLst/>
              <a:gdLst/>
              <a:ahLst/>
              <a:cxnLst/>
              <a:rect r="r" b="b" t="t" l="l"/>
              <a:pathLst>
                <a:path h="796828" w="967207">
                  <a:moveTo>
                    <a:pt x="31002" y="0"/>
                  </a:moveTo>
                  <a:lnTo>
                    <a:pt x="936204" y="0"/>
                  </a:lnTo>
                  <a:cubicBezTo>
                    <a:pt x="944427" y="0"/>
                    <a:pt x="952312" y="3266"/>
                    <a:pt x="958126" y="9080"/>
                  </a:cubicBezTo>
                  <a:cubicBezTo>
                    <a:pt x="963940" y="14894"/>
                    <a:pt x="967207" y="22780"/>
                    <a:pt x="967207" y="31002"/>
                  </a:cubicBezTo>
                  <a:lnTo>
                    <a:pt x="967207" y="765826"/>
                  </a:lnTo>
                  <a:cubicBezTo>
                    <a:pt x="967207" y="774048"/>
                    <a:pt x="963940" y="781933"/>
                    <a:pt x="958126" y="787748"/>
                  </a:cubicBezTo>
                  <a:cubicBezTo>
                    <a:pt x="952312" y="793562"/>
                    <a:pt x="944427" y="796828"/>
                    <a:pt x="936204" y="796828"/>
                  </a:cubicBezTo>
                  <a:lnTo>
                    <a:pt x="31002" y="796828"/>
                  </a:lnTo>
                  <a:cubicBezTo>
                    <a:pt x="22780" y="796828"/>
                    <a:pt x="14894" y="793562"/>
                    <a:pt x="9080" y="787748"/>
                  </a:cubicBezTo>
                  <a:cubicBezTo>
                    <a:pt x="3266" y="781933"/>
                    <a:pt x="0" y="774048"/>
                    <a:pt x="0" y="765826"/>
                  </a:cubicBezTo>
                  <a:lnTo>
                    <a:pt x="0" y="31002"/>
                  </a:lnTo>
                  <a:cubicBezTo>
                    <a:pt x="0" y="22780"/>
                    <a:pt x="3266" y="14894"/>
                    <a:pt x="9080" y="9080"/>
                  </a:cubicBezTo>
                  <a:cubicBezTo>
                    <a:pt x="14894" y="3266"/>
                    <a:pt x="22780" y="0"/>
                    <a:pt x="31002" y="0"/>
                  </a:cubicBezTo>
                  <a:close/>
                </a:path>
              </a:pathLst>
            </a:custGeom>
            <a:blipFill>
              <a:blip r:embed="rId3"/>
              <a:stretch>
                <a:fillRect l="0" t="0" r="0" b="-18842"/>
              </a:stretch>
            </a:blipFill>
          </p:spPr>
        </p:sp>
      </p:grpSp>
      <p:sp>
        <p:nvSpPr>
          <p:cNvPr name="Freeform 23" id="23"/>
          <p:cNvSpPr/>
          <p:nvPr/>
        </p:nvSpPr>
        <p:spPr>
          <a:xfrm flipH="false" flipV="false" rot="0">
            <a:off x="13420388" y="7764391"/>
            <a:ext cx="528285" cy="528285"/>
          </a:xfrm>
          <a:custGeom>
            <a:avLst/>
            <a:gdLst/>
            <a:ahLst/>
            <a:cxnLst/>
            <a:rect r="r" b="b" t="t" l="l"/>
            <a:pathLst>
              <a:path h="528285" w="528285">
                <a:moveTo>
                  <a:pt x="0" y="0"/>
                </a:moveTo>
                <a:lnTo>
                  <a:pt x="528285" y="0"/>
                </a:lnTo>
                <a:lnTo>
                  <a:pt x="528285" y="528286"/>
                </a:lnTo>
                <a:lnTo>
                  <a:pt x="0" y="528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0" y="-37186"/>
            <a:ext cx="1925266" cy="1595621"/>
          </a:xfrm>
          <a:custGeom>
            <a:avLst/>
            <a:gdLst/>
            <a:ahLst/>
            <a:cxnLst/>
            <a:rect r="r" b="b" t="t" l="l"/>
            <a:pathLst>
              <a:path h="1595621" w="1925266">
                <a:moveTo>
                  <a:pt x="0" y="0"/>
                </a:moveTo>
                <a:lnTo>
                  <a:pt x="1925266" y="0"/>
                </a:lnTo>
                <a:lnTo>
                  <a:pt x="1925266" y="1595622"/>
                </a:lnTo>
                <a:lnTo>
                  <a:pt x="0" y="1595622"/>
                </a:lnTo>
                <a:lnTo>
                  <a:pt x="0" y="0"/>
                </a:lnTo>
                <a:close/>
              </a:path>
            </a:pathLst>
          </a:custGeom>
          <a:blipFill>
            <a:blip r:embed="rId6"/>
            <a:stretch>
              <a:fillRect l="0" t="0" r="0" b="0"/>
            </a:stretch>
          </a:blipFill>
        </p:spPr>
      </p:sp>
      <p:sp>
        <p:nvSpPr>
          <p:cNvPr name="Freeform 25" id="25"/>
          <p:cNvSpPr/>
          <p:nvPr/>
        </p:nvSpPr>
        <p:spPr>
          <a:xfrm flipH="false" flipV="false" rot="0">
            <a:off x="7980010" y="5398641"/>
            <a:ext cx="2586805" cy="2365751"/>
          </a:xfrm>
          <a:custGeom>
            <a:avLst/>
            <a:gdLst/>
            <a:ahLst/>
            <a:cxnLst/>
            <a:rect r="r" b="b" t="t" l="l"/>
            <a:pathLst>
              <a:path h="2365751" w="2586805">
                <a:moveTo>
                  <a:pt x="0" y="0"/>
                </a:moveTo>
                <a:lnTo>
                  <a:pt x="2586805" y="0"/>
                </a:lnTo>
                <a:lnTo>
                  <a:pt x="2586805" y="2365750"/>
                </a:lnTo>
                <a:lnTo>
                  <a:pt x="0" y="23657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6" id="26"/>
          <p:cNvGrpSpPr/>
          <p:nvPr/>
        </p:nvGrpSpPr>
        <p:grpSpPr>
          <a:xfrm rot="0">
            <a:off x="11016283" y="4378534"/>
            <a:ext cx="6243017" cy="5143275"/>
            <a:chOff x="0" y="0"/>
            <a:chExt cx="967207" cy="796828"/>
          </a:xfrm>
        </p:grpSpPr>
        <p:sp>
          <p:nvSpPr>
            <p:cNvPr name="Freeform 27" id="27"/>
            <p:cNvSpPr/>
            <p:nvPr/>
          </p:nvSpPr>
          <p:spPr>
            <a:xfrm flipH="false" flipV="false" rot="0">
              <a:off x="0" y="0"/>
              <a:ext cx="967207" cy="796828"/>
            </a:xfrm>
            <a:custGeom>
              <a:avLst/>
              <a:gdLst/>
              <a:ahLst/>
              <a:cxnLst/>
              <a:rect r="r" b="b" t="t" l="l"/>
              <a:pathLst>
                <a:path h="796828" w="967207">
                  <a:moveTo>
                    <a:pt x="31002" y="0"/>
                  </a:moveTo>
                  <a:lnTo>
                    <a:pt x="936204" y="0"/>
                  </a:lnTo>
                  <a:cubicBezTo>
                    <a:pt x="944427" y="0"/>
                    <a:pt x="952312" y="3266"/>
                    <a:pt x="958126" y="9080"/>
                  </a:cubicBezTo>
                  <a:cubicBezTo>
                    <a:pt x="963940" y="14894"/>
                    <a:pt x="967207" y="22780"/>
                    <a:pt x="967207" y="31002"/>
                  </a:cubicBezTo>
                  <a:lnTo>
                    <a:pt x="967207" y="765826"/>
                  </a:lnTo>
                  <a:cubicBezTo>
                    <a:pt x="967207" y="774048"/>
                    <a:pt x="963940" y="781933"/>
                    <a:pt x="958126" y="787748"/>
                  </a:cubicBezTo>
                  <a:cubicBezTo>
                    <a:pt x="952312" y="793562"/>
                    <a:pt x="944427" y="796828"/>
                    <a:pt x="936204" y="796828"/>
                  </a:cubicBezTo>
                  <a:lnTo>
                    <a:pt x="31002" y="796828"/>
                  </a:lnTo>
                  <a:cubicBezTo>
                    <a:pt x="22780" y="796828"/>
                    <a:pt x="14894" y="793562"/>
                    <a:pt x="9080" y="787748"/>
                  </a:cubicBezTo>
                  <a:cubicBezTo>
                    <a:pt x="3266" y="781933"/>
                    <a:pt x="0" y="774048"/>
                    <a:pt x="0" y="765826"/>
                  </a:cubicBezTo>
                  <a:lnTo>
                    <a:pt x="0" y="31002"/>
                  </a:lnTo>
                  <a:cubicBezTo>
                    <a:pt x="0" y="22780"/>
                    <a:pt x="3266" y="14894"/>
                    <a:pt x="9080" y="9080"/>
                  </a:cubicBezTo>
                  <a:cubicBezTo>
                    <a:pt x="14894" y="3266"/>
                    <a:pt x="22780" y="0"/>
                    <a:pt x="31002" y="0"/>
                  </a:cubicBezTo>
                  <a:close/>
                </a:path>
              </a:pathLst>
            </a:custGeom>
            <a:blipFill>
              <a:blip r:embed="rId9"/>
              <a:stretch>
                <a:fillRect l="0" t="0" r="0" b="-213490"/>
              </a:stretch>
            </a:blipFill>
          </p:spPr>
        </p:sp>
      </p:grpSp>
      <p:sp>
        <p:nvSpPr>
          <p:cNvPr name="TextBox 28" id="28"/>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9" id="29"/>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30" id="30"/>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1" id="31"/>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2" id="32"/>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3" id="33"/>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4" id="34"/>
          <p:cNvSpPr txBox="true"/>
          <p:nvPr/>
        </p:nvSpPr>
        <p:spPr>
          <a:xfrm rot="0">
            <a:off x="712140" y="1930682"/>
            <a:ext cx="9755712" cy="1093851"/>
          </a:xfrm>
          <a:prstGeom prst="rect">
            <a:avLst/>
          </a:prstGeom>
        </p:spPr>
        <p:txBody>
          <a:bodyPr anchor="t" rtlCol="false" tIns="0" lIns="0" bIns="0" rIns="0">
            <a:spAutoFit/>
          </a:bodyPr>
          <a:lstStyle/>
          <a:p>
            <a:pPr algn="l" marL="0" indent="0" lvl="0">
              <a:lnSpc>
                <a:spcPts val="7392"/>
              </a:lnSpc>
              <a:spcBef>
                <a:spcPct val="0"/>
              </a:spcBef>
            </a:pPr>
            <a:r>
              <a:rPr lang="en-US" b="true" sz="8400" spc="-420">
                <a:solidFill>
                  <a:srgbClr val="FFDE59"/>
                </a:solidFill>
                <a:latin typeface="Poppins Semi-Bold"/>
                <a:ea typeface="Poppins Semi-Bold"/>
                <a:cs typeface="Poppins Semi-Bold"/>
                <a:sym typeface="Poppins Semi-Bold"/>
              </a:rPr>
              <a:t>Da</a:t>
            </a:r>
            <a:r>
              <a:rPr lang="en-US" b="true" sz="8400" spc="-420" strike="noStrike" u="none">
                <a:solidFill>
                  <a:srgbClr val="FFDE59"/>
                </a:solidFill>
                <a:latin typeface="Poppins Semi-Bold"/>
                <a:ea typeface="Poppins Semi-Bold"/>
                <a:cs typeface="Poppins Semi-Bold"/>
                <a:sym typeface="Poppins Semi-Bold"/>
              </a:rPr>
              <a:t>ta</a:t>
            </a:r>
            <a:r>
              <a:rPr lang="en-US" b="true" sz="8400" spc="-420" strike="noStrike" u="none">
                <a:solidFill>
                  <a:srgbClr val="FFDE59"/>
                </a:solidFill>
                <a:latin typeface="Poppins Semi-Bold"/>
                <a:ea typeface="Poppins Semi-Bold"/>
                <a:cs typeface="Poppins Semi-Bold"/>
                <a:sym typeface="Poppins Semi-Bold"/>
              </a:rPr>
              <a:t> Prepro</a:t>
            </a:r>
            <a:r>
              <a:rPr lang="en-US" b="true" sz="8400" spc="-420" strike="noStrike" u="none">
                <a:solidFill>
                  <a:srgbClr val="FFDE59"/>
                </a:solidFill>
                <a:latin typeface="Poppins Semi-Bold"/>
                <a:ea typeface="Poppins Semi-Bold"/>
                <a:cs typeface="Poppins Semi-Bold"/>
                <a:sym typeface="Poppins Semi-Bold"/>
              </a:rPr>
              <a:t>ce</a:t>
            </a:r>
            <a:r>
              <a:rPr lang="en-US" b="true" sz="8400" spc="-420" strike="noStrike" u="none">
                <a:solidFill>
                  <a:srgbClr val="FFDE59"/>
                </a:solidFill>
                <a:latin typeface="Poppins Semi-Bold"/>
                <a:ea typeface="Poppins Semi-Bold"/>
                <a:cs typeface="Poppins Semi-Bold"/>
                <a:sym typeface="Poppins Semi-Bold"/>
              </a:rPr>
              <a:t>ssing</a:t>
            </a:r>
          </a:p>
        </p:txBody>
      </p:sp>
      <p:sp>
        <p:nvSpPr>
          <p:cNvPr name="TextBox 35" id="35"/>
          <p:cNvSpPr txBox="true"/>
          <p:nvPr/>
        </p:nvSpPr>
        <p:spPr>
          <a:xfrm rot="0">
            <a:off x="1306198" y="3664158"/>
            <a:ext cx="5525038"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Before Handleing &amp; Cleaning</a:t>
            </a:r>
          </a:p>
        </p:txBody>
      </p:sp>
      <p:sp>
        <p:nvSpPr>
          <p:cNvPr name="TextBox 36" id="36"/>
          <p:cNvSpPr txBox="true"/>
          <p:nvPr/>
        </p:nvSpPr>
        <p:spPr>
          <a:xfrm rot="0">
            <a:off x="13164071" y="-94336"/>
            <a:ext cx="2882658" cy="1490345"/>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Extracting temporal features (Start Hour, Day of Week) and operator risk metrics (Average Downtime per Operator).</a:t>
            </a:r>
          </a:p>
        </p:txBody>
      </p:sp>
      <p:sp>
        <p:nvSpPr>
          <p:cNvPr name="TextBox 37" id="37"/>
          <p:cNvSpPr txBox="true"/>
          <p:nvPr/>
        </p:nvSpPr>
        <p:spPr>
          <a:xfrm rot="0">
            <a:off x="11734262" y="3664158"/>
            <a:ext cx="5046911"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After Handleing &amp; Cleaning</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712140" y="3471437"/>
            <a:ext cx="16930000" cy="6389967"/>
            <a:chOff x="0" y="0"/>
            <a:chExt cx="4458930" cy="1682954"/>
          </a:xfrm>
        </p:grpSpPr>
        <p:sp>
          <p:nvSpPr>
            <p:cNvPr name="Freeform 19" id="19"/>
            <p:cNvSpPr/>
            <p:nvPr/>
          </p:nvSpPr>
          <p:spPr>
            <a:xfrm flipH="false" flipV="false" rot="0">
              <a:off x="0" y="0"/>
              <a:ext cx="4458930" cy="1682954"/>
            </a:xfrm>
            <a:custGeom>
              <a:avLst/>
              <a:gdLst/>
              <a:ahLst/>
              <a:cxnLst/>
              <a:rect r="r" b="b" t="t" l="l"/>
              <a:pathLst>
                <a:path h="1682954" w="4458930">
                  <a:moveTo>
                    <a:pt x="11432" y="0"/>
                  </a:moveTo>
                  <a:lnTo>
                    <a:pt x="4447498" y="0"/>
                  </a:lnTo>
                  <a:cubicBezTo>
                    <a:pt x="4450530" y="0"/>
                    <a:pt x="4453438" y="1204"/>
                    <a:pt x="4455582" y="3348"/>
                  </a:cubicBezTo>
                  <a:cubicBezTo>
                    <a:pt x="4457726" y="5492"/>
                    <a:pt x="4458930" y="8400"/>
                    <a:pt x="4458930" y="11432"/>
                  </a:cubicBezTo>
                  <a:lnTo>
                    <a:pt x="4458930" y="1671522"/>
                  </a:lnTo>
                  <a:cubicBezTo>
                    <a:pt x="4458930" y="1674554"/>
                    <a:pt x="4457726" y="1677462"/>
                    <a:pt x="4455582" y="1679606"/>
                  </a:cubicBezTo>
                  <a:cubicBezTo>
                    <a:pt x="4453438" y="1681750"/>
                    <a:pt x="4450530" y="1682954"/>
                    <a:pt x="4447498" y="1682954"/>
                  </a:cubicBezTo>
                  <a:lnTo>
                    <a:pt x="11432" y="1682954"/>
                  </a:lnTo>
                  <a:cubicBezTo>
                    <a:pt x="8400" y="1682954"/>
                    <a:pt x="5492" y="1681750"/>
                    <a:pt x="3348" y="1679606"/>
                  </a:cubicBezTo>
                  <a:cubicBezTo>
                    <a:pt x="1204" y="1677462"/>
                    <a:pt x="0" y="1674554"/>
                    <a:pt x="0" y="1671522"/>
                  </a:cubicBezTo>
                  <a:lnTo>
                    <a:pt x="0" y="11432"/>
                  </a:lnTo>
                  <a:cubicBezTo>
                    <a:pt x="0" y="8400"/>
                    <a:pt x="1204" y="5492"/>
                    <a:pt x="3348" y="3348"/>
                  </a:cubicBezTo>
                  <a:cubicBezTo>
                    <a:pt x="5492" y="1204"/>
                    <a:pt x="8400" y="0"/>
                    <a:pt x="11432" y="0"/>
                  </a:cubicBezTo>
                  <a:close/>
                </a:path>
              </a:pathLst>
            </a:custGeom>
            <a:solidFill>
              <a:srgbClr val="000000">
                <a:alpha val="0"/>
              </a:srgbClr>
            </a:solidFill>
            <a:ln w="9525" cap="rnd">
              <a:solidFill>
                <a:srgbClr val="FFFFFF"/>
              </a:solidFill>
              <a:prstDash val="solid"/>
              <a:round/>
            </a:ln>
          </p:spPr>
        </p:sp>
        <p:sp>
          <p:nvSpPr>
            <p:cNvPr name="TextBox 20" id="20"/>
            <p:cNvSpPr txBox="true"/>
            <p:nvPr/>
          </p:nvSpPr>
          <p:spPr>
            <a:xfrm>
              <a:off x="0" y="-47625"/>
              <a:ext cx="4458930" cy="1730579"/>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1028700" y="4188034"/>
            <a:ext cx="16230600" cy="5457555"/>
            <a:chOff x="0" y="0"/>
            <a:chExt cx="2530547" cy="850899"/>
          </a:xfrm>
        </p:grpSpPr>
        <p:sp>
          <p:nvSpPr>
            <p:cNvPr name="Freeform 22" id="22"/>
            <p:cNvSpPr/>
            <p:nvPr/>
          </p:nvSpPr>
          <p:spPr>
            <a:xfrm flipH="false" flipV="false" rot="0">
              <a:off x="0" y="0"/>
              <a:ext cx="2530547" cy="850899"/>
            </a:xfrm>
            <a:custGeom>
              <a:avLst/>
              <a:gdLst/>
              <a:ahLst/>
              <a:cxnLst/>
              <a:rect r="r" b="b" t="t" l="l"/>
              <a:pathLst>
                <a:path h="850899" w="2530547">
                  <a:moveTo>
                    <a:pt x="11925" y="0"/>
                  </a:moveTo>
                  <a:lnTo>
                    <a:pt x="2518623" y="0"/>
                  </a:lnTo>
                  <a:cubicBezTo>
                    <a:pt x="2525208" y="0"/>
                    <a:pt x="2530547" y="5339"/>
                    <a:pt x="2530547" y="11925"/>
                  </a:cubicBezTo>
                  <a:lnTo>
                    <a:pt x="2530547" y="838974"/>
                  </a:lnTo>
                  <a:cubicBezTo>
                    <a:pt x="2530547" y="845560"/>
                    <a:pt x="2525208" y="850899"/>
                    <a:pt x="2518623" y="850899"/>
                  </a:cubicBezTo>
                  <a:lnTo>
                    <a:pt x="11925" y="850899"/>
                  </a:lnTo>
                  <a:cubicBezTo>
                    <a:pt x="5339" y="850899"/>
                    <a:pt x="0" y="845560"/>
                    <a:pt x="0" y="838974"/>
                  </a:cubicBezTo>
                  <a:lnTo>
                    <a:pt x="0" y="11925"/>
                  </a:lnTo>
                  <a:cubicBezTo>
                    <a:pt x="0" y="5339"/>
                    <a:pt x="5339" y="0"/>
                    <a:pt x="11925" y="0"/>
                  </a:cubicBezTo>
                  <a:close/>
                </a:path>
              </a:pathLst>
            </a:custGeom>
            <a:blipFill>
              <a:blip r:embed="rId3"/>
              <a:stretch>
                <a:fillRect l="0" t="-7857" r="0" b="-7857"/>
              </a:stretch>
            </a:blipFill>
          </p:spPr>
        </p:sp>
      </p:grpSp>
      <p:sp>
        <p:nvSpPr>
          <p:cNvPr name="Freeform 23" id="23"/>
          <p:cNvSpPr/>
          <p:nvPr/>
        </p:nvSpPr>
        <p:spPr>
          <a:xfrm flipH="false" flipV="false" rot="0">
            <a:off x="13420388" y="7764391"/>
            <a:ext cx="528285" cy="528285"/>
          </a:xfrm>
          <a:custGeom>
            <a:avLst/>
            <a:gdLst/>
            <a:ahLst/>
            <a:cxnLst/>
            <a:rect r="r" b="b" t="t" l="l"/>
            <a:pathLst>
              <a:path h="528285" w="528285">
                <a:moveTo>
                  <a:pt x="0" y="0"/>
                </a:moveTo>
                <a:lnTo>
                  <a:pt x="528285" y="0"/>
                </a:lnTo>
                <a:lnTo>
                  <a:pt x="528285" y="528286"/>
                </a:lnTo>
                <a:lnTo>
                  <a:pt x="0" y="528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0" y="-37186"/>
            <a:ext cx="1925266" cy="1595621"/>
          </a:xfrm>
          <a:custGeom>
            <a:avLst/>
            <a:gdLst/>
            <a:ahLst/>
            <a:cxnLst/>
            <a:rect r="r" b="b" t="t" l="l"/>
            <a:pathLst>
              <a:path h="1595621" w="1925266">
                <a:moveTo>
                  <a:pt x="0" y="0"/>
                </a:moveTo>
                <a:lnTo>
                  <a:pt x="1925266" y="0"/>
                </a:lnTo>
                <a:lnTo>
                  <a:pt x="1925266" y="1595622"/>
                </a:lnTo>
                <a:lnTo>
                  <a:pt x="0" y="1595622"/>
                </a:lnTo>
                <a:lnTo>
                  <a:pt x="0" y="0"/>
                </a:lnTo>
                <a:close/>
              </a:path>
            </a:pathLst>
          </a:custGeom>
          <a:blipFill>
            <a:blip r:embed="rId6"/>
            <a:stretch>
              <a:fillRect l="0" t="0" r="0" b="0"/>
            </a:stretch>
          </a:blipFill>
        </p:spPr>
      </p:sp>
      <p:sp>
        <p:nvSpPr>
          <p:cNvPr name="TextBox 25" id="25"/>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6" id="26"/>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7" id="27"/>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8" id="28"/>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9" id="29"/>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0" id="30"/>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1" id="31"/>
          <p:cNvSpPr txBox="true"/>
          <p:nvPr/>
        </p:nvSpPr>
        <p:spPr>
          <a:xfrm rot="0">
            <a:off x="712140" y="1930682"/>
            <a:ext cx="9755712" cy="1093851"/>
          </a:xfrm>
          <a:prstGeom prst="rect">
            <a:avLst/>
          </a:prstGeom>
        </p:spPr>
        <p:txBody>
          <a:bodyPr anchor="t" rtlCol="false" tIns="0" lIns="0" bIns="0" rIns="0">
            <a:spAutoFit/>
          </a:bodyPr>
          <a:lstStyle/>
          <a:p>
            <a:pPr algn="l" marL="0" indent="0" lvl="0">
              <a:lnSpc>
                <a:spcPts val="7392"/>
              </a:lnSpc>
              <a:spcBef>
                <a:spcPct val="0"/>
              </a:spcBef>
            </a:pPr>
            <a:r>
              <a:rPr lang="en-US" b="true" sz="8400" spc="-420">
                <a:solidFill>
                  <a:srgbClr val="FFDE59"/>
                </a:solidFill>
                <a:latin typeface="Poppins Semi-Bold"/>
                <a:ea typeface="Poppins Semi-Bold"/>
                <a:cs typeface="Poppins Semi-Bold"/>
                <a:sym typeface="Poppins Semi-Bold"/>
              </a:rPr>
              <a:t>Da</a:t>
            </a:r>
            <a:r>
              <a:rPr lang="en-US" b="true" sz="8400" spc="-420" strike="noStrike" u="none">
                <a:solidFill>
                  <a:srgbClr val="FFDE59"/>
                </a:solidFill>
                <a:latin typeface="Poppins Semi-Bold"/>
                <a:ea typeface="Poppins Semi-Bold"/>
                <a:cs typeface="Poppins Semi-Bold"/>
                <a:sym typeface="Poppins Semi-Bold"/>
              </a:rPr>
              <a:t>ta</a:t>
            </a:r>
            <a:r>
              <a:rPr lang="en-US" b="true" sz="8400" spc="-420" strike="noStrike" u="none">
                <a:solidFill>
                  <a:srgbClr val="FFDE59"/>
                </a:solidFill>
                <a:latin typeface="Poppins Semi-Bold"/>
                <a:ea typeface="Poppins Semi-Bold"/>
                <a:cs typeface="Poppins Semi-Bold"/>
                <a:sym typeface="Poppins Semi-Bold"/>
              </a:rPr>
              <a:t> Prepro</a:t>
            </a:r>
            <a:r>
              <a:rPr lang="en-US" b="true" sz="8400" spc="-420" strike="noStrike" u="none">
                <a:solidFill>
                  <a:srgbClr val="FFDE59"/>
                </a:solidFill>
                <a:latin typeface="Poppins Semi-Bold"/>
                <a:ea typeface="Poppins Semi-Bold"/>
                <a:cs typeface="Poppins Semi-Bold"/>
                <a:sym typeface="Poppins Semi-Bold"/>
              </a:rPr>
              <a:t>ce</a:t>
            </a:r>
            <a:r>
              <a:rPr lang="en-US" b="true" sz="8400" spc="-420" strike="noStrike" u="none">
                <a:solidFill>
                  <a:srgbClr val="FFDE59"/>
                </a:solidFill>
                <a:latin typeface="Poppins Semi-Bold"/>
                <a:ea typeface="Poppins Semi-Bold"/>
                <a:cs typeface="Poppins Semi-Bold"/>
                <a:sym typeface="Poppins Semi-Bold"/>
              </a:rPr>
              <a:t>ssing</a:t>
            </a:r>
          </a:p>
        </p:txBody>
      </p:sp>
      <p:sp>
        <p:nvSpPr>
          <p:cNvPr name="TextBox 32" id="32"/>
          <p:cNvSpPr txBox="true"/>
          <p:nvPr/>
        </p:nvSpPr>
        <p:spPr>
          <a:xfrm rot="0">
            <a:off x="1306198" y="3664158"/>
            <a:ext cx="7814155"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Relations betwwen Tables (Power BI)</a:t>
            </a:r>
          </a:p>
        </p:txBody>
      </p:sp>
      <p:sp>
        <p:nvSpPr>
          <p:cNvPr name="TextBox 33" id="33"/>
          <p:cNvSpPr txBox="true"/>
          <p:nvPr/>
        </p:nvSpPr>
        <p:spPr>
          <a:xfrm rot="0">
            <a:off x="12516869" y="1069863"/>
            <a:ext cx="2882658" cy="1490345"/>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Extracting temporal features (Start Hour, Day of Week) and operator risk metrics (Average Downtime per Operator).</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712140" y="3471437"/>
            <a:ext cx="16930000" cy="6389967"/>
            <a:chOff x="0" y="0"/>
            <a:chExt cx="4458930" cy="1682954"/>
          </a:xfrm>
        </p:grpSpPr>
        <p:sp>
          <p:nvSpPr>
            <p:cNvPr name="Freeform 19" id="19"/>
            <p:cNvSpPr/>
            <p:nvPr/>
          </p:nvSpPr>
          <p:spPr>
            <a:xfrm flipH="false" flipV="false" rot="0">
              <a:off x="0" y="0"/>
              <a:ext cx="4458930" cy="1682954"/>
            </a:xfrm>
            <a:custGeom>
              <a:avLst/>
              <a:gdLst/>
              <a:ahLst/>
              <a:cxnLst/>
              <a:rect r="r" b="b" t="t" l="l"/>
              <a:pathLst>
                <a:path h="1682954" w="4458930">
                  <a:moveTo>
                    <a:pt x="11432" y="0"/>
                  </a:moveTo>
                  <a:lnTo>
                    <a:pt x="4447498" y="0"/>
                  </a:lnTo>
                  <a:cubicBezTo>
                    <a:pt x="4450530" y="0"/>
                    <a:pt x="4453438" y="1204"/>
                    <a:pt x="4455582" y="3348"/>
                  </a:cubicBezTo>
                  <a:cubicBezTo>
                    <a:pt x="4457726" y="5492"/>
                    <a:pt x="4458930" y="8400"/>
                    <a:pt x="4458930" y="11432"/>
                  </a:cubicBezTo>
                  <a:lnTo>
                    <a:pt x="4458930" y="1671522"/>
                  </a:lnTo>
                  <a:cubicBezTo>
                    <a:pt x="4458930" y="1674554"/>
                    <a:pt x="4457726" y="1677462"/>
                    <a:pt x="4455582" y="1679606"/>
                  </a:cubicBezTo>
                  <a:cubicBezTo>
                    <a:pt x="4453438" y="1681750"/>
                    <a:pt x="4450530" y="1682954"/>
                    <a:pt x="4447498" y="1682954"/>
                  </a:cubicBezTo>
                  <a:lnTo>
                    <a:pt x="11432" y="1682954"/>
                  </a:lnTo>
                  <a:cubicBezTo>
                    <a:pt x="8400" y="1682954"/>
                    <a:pt x="5492" y="1681750"/>
                    <a:pt x="3348" y="1679606"/>
                  </a:cubicBezTo>
                  <a:cubicBezTo>
                    <a:pt x="1204" y="1677462"/>
                    <a:pt x="0" y="1674554"/>
                    <a:pt x="0" y="1671522"/>
                  </a:cubicBezTo>
                  <a:lnTo>
                    <a:pt x="0" y="11432"/>
                  </a:lnTo>
                  <a:cubicBezTo>
                    <a:pt x="0" y="8400"/>
                    <a:pt x="1204" y="5492"/>
                    <a:pt x="3348" y="3348"/>
                  </a:cubicBezTo>
                  <a:cubicBezTo>
                    <a:pt x="5492" y="1204"/>
                    <a:pt x="8400" y="0"/>
                    <a:pt x="11432" y="0"/>
                  </a:cubicBezTo>
                  <a:close/>
                </a:path>
              </a:pathLst>
            </a:custGeom>
            <a:solidFill>
              <a:srgbClr val="000000">
                <a:alpha val="0"/>
              </a:srgbClr>
            </a:solidFill>
            <a:ln w="9525" cap="rnd">
              <a:solidFill>
                <a:srgbClr val="FFFFFF"/>
              </a:solidFill>
              <a:prstDash val="solid"/>
              <a:round/>
            </a:ln>
          </p:spPr>
        </p:sp>
        <p:sp>
          <p:nvSpPr>
            <p:cNvPr name="TextBox 20" id="20"/>
            <p:cNvSpPr txBox="true"/>
            <p:nvPr/>
          </p:nvSpPr>
          <p:spPr>
            <a:xfrm>
              <a:off x="0" y="-47625"/>
              <a:ext cx="4458930" cy="1730579"/>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1028700" y="4188034"/>
            <a:ext cx="16230600" cy="5457555"/>
            <a:chOff x="0" y="0"/>
            <a:chExt cx="2530547" cy="850899"/>
          </a:xfrm>
        </p:grpSpPr>
        <p:sp>
          <p:nvSpPr>
            <p:cNvPr name="Freeform 22" id="22"/>
            <p:cNvSpPr/>
            <p:nvPr/>
          </p:nvSpPr>
          <p:spPr>
            <a:xfrm flipH="false" flipV="false" rot="0">
              <a:off x="0" y="0"/>
              <a:ext cx="2530547" cy="850899"/>
            </a:xfrm>
            <a:custGeom>
              <a:avLst/>
              <a:gdLst/>
              <a:ahLst/>
              <a:cxnLst/>
              <a:rect r="r" b="b" t="t" l="l"/>
              <a:pathLst>
                <a:path h="850899" w="2530547">
                  <a:moveTo>
                    <a:pt x="11925" y="0"/>
                  </a:moveTo>
                  <a:lnTo>
                    <a:pt x="2518623" y="0"/>
                  </a:lnTo>
                  <a:cubicBezTo>
                    <a:pt x="2525208" y="0"/>
                    <a:pt x="2530547" y="5339"/>
                    <a:pt x="2530547" y="11925"/>
                  </a:cubicBezTo>
                  <a:lnTo>
                    <a:pt x="2530547" y="838974"/>
                  </a:lnTo>
                  <a:cubicBezTo>
                    <a:pt x="2530547" y="845560"/>
                    <a:pt x="2525208" y="850899"/>
                    <a:pt x="2518623" y="850899"/>
                  </a:cubicBezTo>
                  <a:lnTo>
                    <a:pt x="11925" y="850899"/>
                  </a:lnTo>
                  <a:cubicBezTo>
                    <a:pt x="5339" y="850899"/>
                    <a:pt x="0" y="845560"/>
                    <a:pt x="0" y="838974"/>
                  </a:cubicBezTo>
                  <a:lnTo>
                    <a:pt x="0" y="11925"/>
                  </a:lnTo>
                  <a:cubicBezTo>
                    <a:pt x="0" y="5339"/>
                    <a:pt x="5339" y="0"/>
                    <a:pt x="11925" y="0"/>
                  </a:cubicBezTo>
                  <a:close/>
                </a:path>
              </a:pathLst>
            </a:custGeom>
            <a:blipFill>
              <a:blip r:embed="rId3"/>
              <a:stretch>
                <a:fillRect l="0" t="-32342" r="0" b="-19599"/>
              </a:stretch>
            </a:blipFill>
          </p:spPr>
        </p:sp>
      </p:grpSp>
      <p:sp>
        <p:nvSpPr>
          <p:cNvPr name="Freeform 23" id="23"/>
          <p:cNvSpPr/>
          <p:nvPr/>
        </p:nvSpPr>
        <p:spPr>
          <a:xfrm flipH="false" flipV="false" rot="0">
            <a:off x="13420388" y="7764391"/>
            <a:ext cx="528285" cy="528285"/>
          </a:xfrm>
          <a:custGeom>
            <a:avLst/>
            <a:gdLst/>
            <a:ahLst/>
            <a:cxnLst/>
            <a:rect r="r" b="b" t="t" l="l"/>
            <a:pathLst>
              <a:path h="528285" w="528285">
                <a:moveTo>
                  <a:pt x="0" y="0"/>
                </a:moveTo>
                <a:lnTo>
                  <a:pt x="528285" y="0"/>
                </a:lnTo>
                <a:lnTo>
                  <a:pt x="528285" y="528286"/>
                </a:lnTo>
                <a:lnTo>
                  <a:pt x="0" y="528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0" y="-37186"/>
            <a:ext cx="1925266" cy="1595621"/>
          </a:xfrm>
          <a:custGeom>
            <a:avLst/>
            <a:gdLst/>
            <a:ahLst/>
            <a:cxnLst/>
            <a:rect r="r" b="b" t="t" l="l"/>
            <a:pathLst>
              <a:path h="1595621" w="1925266">
                <a:moveTo>
                  <a:pt x="0" y="0"/>
                </a:moveTo>
                <a:lnTo>
                  <a:pt x="1925266" y="0"/>
                </a:lnTo>
                <a:lnTo>
                  <a:pt x="1925266" y="1595622"/>
                </a:lnTo>
                <a:lnTo>
                  <a:pt x="0" y="1595622"/>
                </a:lnTo>
                <a:lnTo>
                  <a:pt x="0" y="0"/>
                </a:lnTo>
                <a:close/>
              </a:path>
            </a:pathLst>
          </a:custGeom>
          <a:blipFill>
            <a:blip r:embed="rId6"/>
            <a:stretch>
              <a:fillRect l="0" t="0" r="0" b="0"/>
            </a:stretch>
          </a:blipFill>
        </p:spPr>
      </p:sp>
      <p:sp>
        <p:nvSpPr>
          <p:cNvPr name="TextBox 25" id="25"/>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6" id="26"/>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7" id="27"/>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8" id="28"/>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9" id="29"/>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0" id="30"/>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1" id="31"/>
          <p:cNvSpPr txBox="true"/>
          <p:nvPr/>
        </p:nvSpPr>
        <p:spPr>
          <a:xfrm rot="0">
            <a:off x="712140" y="1930682"/>
            <a:ext cx="9755712" cy="1093851"/>
          </a:xfrm>
          <a:prstGeom prst="rect">
            <a:avLst/>
          </a:prstGeom>
        </p:spPr>
        <p:txBody>
          <a:bodyPr anchor="t" rtlCol="false" tIns="0" lIns="0" bIns="0" rIns="0">
            <a:spAutoFit/>
          </a:bodyPr>
          <a:lstStyle/>
          <a:p>
            <a:pPr algn="l" marL="0" indent="0" lvl="0">
              <a:lnSpc>
                <a:spcPts val="7392"/>
              </a:lnSpc>
              <a:spcBef>
                <a:spcPct val="0"/>
              </a:spcBef>
            </a:pPr>
            <a:r>
              <a:rPr lang="en-US" b="true" sz="8400" spc="-420">
                <a:solidFill>
                  <a:srgbClr val="FFDE59"/>
                </a:solidFill>
                <a:latin typeface="Poppins Semi-Bold"/>
                <a:ea typeface="Poppins Semi-Bold"/>
                <a:cs typeface="Poppins Semi-Bold"/>
                <a:sym typeface="Poppins Semi-Bold"/>
              </a:rPr>
              <a:t>Da</a:t>
            </a:r>
            <a:r>
              <a:rPr lang="en-US" b="true" sz="8400" spc="-420" strike="noStrike" u="none">
                <a:solidFill>
                  <a:srgbClr val="FFDE59"/>
                </a:solidFill>
                <a:latin typeface="Poppins Semi-Bold"/>
                <a:ea typeface="Poppins Semi-Bold"/>
                <a:cs typeface="Poppins Semi-Bold"/>
                <a:sym typeface="Poppins Semi-Bold"/>
              </a:rPr>
              <a:t>ta Modeling</a:t>
            </a:r>
          </a:p>
        </p:txBody>
      </p:sp>
      <p:sp>
        <p:nvSpPr>
          <p:cNvPr name="TextBox 32" id="32"/>
          <p:cNvSpPr txBox="true"/>
          <p:nvPr/>
        </p:nvSpPr>
        <p:spPr>
          <a:xfrm rot="0">
            <a:off x="1306198" y="3664158"/>
            <a:ext cx="6491252"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Relations betwwen Tables (SQL)</a:t>
            </a:r>
          </a:p>
        </p:txBody>
      </p:sp>
      <p:sp>
        <p:nvSpPr>
          <p:cNvPr name="TextBox 33" id="33"/>
          <p:cNvSpPr txBox="true"/>
          <p:nvPr/>
        </p:nvSpPr>
        <p:spPr>
          <a:xfrm rot="0">
            <a:off x="13164071" y="896775"/>
            <a:ext cx="2882658" cy="1490345"/>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Extracting temporal features (Start Hour, Day of Week) and operator risk metrics (Average Downtime per Operator).</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19" id="19"/>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0" id="20"/>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1" id="21"/>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2" id="22"/>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23" id="23"/>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24" id="24"/>
          <p:cNvSpPr txBox="true"/>
          <p:nvPr/>
        </p:nvSpPr>
        <p:spPr>
          <a:xfrm rot="0">
            <a:off x="531977" y="1825373"/>
            <a:ext cx="9221492" cy="2212244"/>
          </a:xfrm>
          <a:prstGeom prst="rect">
            <a:avLst/>
          </a:prstGeom>
        </p:spPr>
        <p:txBody>
          <a:bodyPr anchor="t" rtlCol="false" tIns="0" lIns="0" bIns="0" rIns="0">
            <a:spAutoFit/>
          </a:bodyPr>
          <a:lstStyle/>
          <a:p>
            <a:pPr algn="l" marL="0" indent="0" lvl="0">
              <a:lnSpc>
                <a:spcPts val="8096"/>
              </a:lnSpc>
            </a:pPr>
            <a:r>
              <a:rPr lang="en-US" b="true" sz="9200" spc="-460">
                <a:solidFill>
                  <a:srgbClr val="FFDE59"/>
                </a:solidFill>
                <a:latin typeface="Poppins Semi-Bold"/>
                <a:ea typeface="Poppins Semi-Bold"/>
                <a:cs typeface="Poppins Semi-Bold"/>
                <a:sym typeface="Poppins Semi-Bold"/>
              </a:rPr>
              <a:t>Explorato</a:t>
            </a:r>
            <a:r>
              <a:rPr lang="en-US" b="true" sz="9200" spc="-460" strike="noStrike" u="none">
                <a:solidFill>
                  <a:srgbClr val="FFDE59"/>
                </a:solidFill>
                <a:latin typeface="Poppins Semi-Bold"/>
                <a:ea typeface="Poppins Semi-Bold"/>
                <a:cs typeface="Poppins Semi-Bold"/>
                <a:sym typeface="Poppins Semi-Bold"/>
              </a:rPr>
              <a:t>r</a:t>
            </a:r>
            <a:r>
              <a:rPr lang="en-US" b="true" sz="9200" spc="-460" strike="noStrike" u="none">
                <a:solidFill>
                  <a:srgbClr val="FFDE59"/>
                </a:solidFill>
                <a:latin typeface="Poppins Semi-Bold"/>
                <a:ea typeface="Poppins Semi-Bold"/>
                <a:cs typeface="Poppins Semi-Bold"/>
                <a:sym typeface="Poppins Semi-Bold"/>
              </a:rPr>
              <a:t>y Data</a:t>
            </a:r>
            <a:r>
              <a:rPr lang="en-US" b="true" sz="9200" spc="-460" strike="noStrike" u="none">
                <a:solidFill>
                  <a:srgbClr val="FFDE59"/>
                </a:solidFill>
                <a:latin typeface="Poppins Semi-Bold"/>
                <a:ea typeface="Poppins Semi-Bold"/>
                <a:cs typeface="Poppins Semi-Bold"/>
                <a:sym typeface="Poppins Semi-Bold"/>
              </a:rPr>
              <a:t> </a:t>
            </a:r>
            <a:r>
              <a:rPr lang="en-US" b="true" sz="9200" spc="-460" strike="noStrike" u="none">
                <a:solidFill>
                  <a:srgbClr val="FFDE59"/>
                </a:solidFill>
                <a:latin typeface="Poppins Semi-Bold"/>
                <a:ea typeface="Poppins Semi-Bold"/>
                <a:cs typeface="Poppins Semi-Bold"/>
                <a:sym typeface="Poppins Semi-Bold"/>
              </a:rPr>
              <a:t>Analy</a:t>
            </a:r>
            <a:r>
              <a:rPr lang="en-US" b="true" sz="9200" spc="-460" strike="noStrike" u="none">
                <a:solidFill>
                  <a:srgbClr val="FFDE59"/>
                </a:solidFill>
                <a:latin typeface="Poppins Semi-Bold"/>
                <a:ea typeface="Poppins Semi-Bold"/>
                <a:cs typeface="Poppins Semi-Bold"/>
                <a:sym typeface="Poppins Semi-Bold"/>
              </a:rPr>
              <a:t>si</a:t>
            </a:r>
            <a:r>
              <a:rPr lang="en-US" b="true" sz="9200" spc="-460" strike="noStrike" u="none">
                <a:solidFill>
                  <a:srgbClr val="FFDE59"/>
                </a:solidFill>
                <a:latin typeface="Poppins Semi-Bold"/>
                <a:ea typeface="Poppins Semi-Bold"/>
                <a:cs typeface="Poppins Semi-Bold"/>
                <a:sym typeface="Poppins Semi-Bold"/>
              </a:rPr>
              <a:t>s-EDA</a:t>
            </a:r>
          </a:p>
        </p:txBody>
      </p:sp>
      <p:grpSp>
        <p:nvGrpSpPr>
          <p:cNvPr name="Group 25" id="25"/>
          <p:cNvGrpSpPr/>
          <p:nvPr/>
        </p:nvGrpSpPr>
        <p:grpSpPr>
          <a:xfrm rot="0">
            <a:off x="531977" y="4497742"/>
            <a:ext cx="5595862" cy="2114914"/>
            <a:chOff x="0" y="0"/>
            <a:chExt cx="1473807" cy="557015"/>
          </a:xfrm>
        </p:grpSpPr>
        <p:sp>
          <p:nvSpPr>
            <p:cNvPr name="Freeform 26" id="26"/>
            <p:cNvSpPr/>
            <p:nvPr/>
          </p:nvSpPr>
          <p:spPr>
            <a:xfrm flipH="false" flipV="false" rot="0">
              <a:off x="0" y="0"/>
              <a:ext cx="1473807" cy="557014"/>
            </a:xfrm>
            <a:custGeom>
              <a:avLst/>
              <a:gdLst/>
              <a:ahLst/>
              <a:cxnLst/>
              <a:rect r="r" b="b" t="t" l="l"/>
              <a:pathLst>
                <a:path h="557014" w="1473807">
                  <a:moveTo>
                    <a:pt x="34588" y="0"/>
                  </a:moveTo>
                  <a:lnTo>
                    <a:pt x="1439220" y="0"/>
                  </a:lnTo>
                  <a:cubicBezTo>
                    <a:pt x="1458322" y="0"/>
                    <a:pt x="1473807" y="15485"/>
                    <a:pt x="1473807" y="34588"/>
                  </a:cubicBezTo>
                  <a:lnTo>
                    <a:pt x="1473807" y="522427"/>
                  </a:lnTo>
                  <a:cubicBezTo>
                    <a:pt x="1473807" y="541529"/>
                    <a:pt x="1458322" y="557014"/>
                    <a:pt x="1439220" y="557014"/>
                  </a:cubicBezTo>
                  <a:lnTo>
                    <a:pt x="34588" y="557014"/>
                  </a:lnTo>
                  <a:cubicBezTo>
                    <a:pt x="25414" y="557014"/>
                    <a:pt x="16617" y="553370"/>
                    <a:pt x="10131" y="546884"/>
                  </a:cubicBezTo>
                  <a:cubicBezTo>
                    <a:pt x="3644" y="540398"/>
                    <a:pt x="0" y="531600"/>
                    <a:pt x="0" y="522427"/>
                  </a:cubicBezTo>
                  <a:lnTo>
                    <a:pt x="0" y="34588"/>
                  </a:lnTo>
                  <a:cubicBezTo>
                    <a:pt x="0" y="15485"/>
                    <a:pt x="15485" y="0"/>
                    <a:pt x="34588" y="0"/>
                  </a:cubicBezTo>
                  <a:close/>
                </a:path>
              </a:pathLst>
            </a:custGeom>
            <a:solidFill>
              <a:srgbClr val="000000">
                <a:alpha val="0"/>
              </a:srgbClr>
            </a:solidFill>
            <a:ln w="9525" cap="rnd">
              <a:solidFill>
                <a:srgbClr val="FFFFFF"/>
              </a:solidFill>
              <a:prstDash val="solid"/>
              <a:round/>
            </a:ln>
          </p:spPr>
        </p:sp>
        <p:sp>
          <p:nvSpPr>
            <p:cNvPr name="TextBox 27" id="27"/>
            <p:cNvSpPr txBox="true"/>
            <p:nvPr/>
          </p:nvSpPr>
          <p:spPr>
            <a:xfrm>
              <a:off x="0" y="-47625"/>
              <a:ext cx="1473807" cy="604640"/>
            </a:xfrm>
            <a:prstGeom prst="rect">
              <a:avLst/>
            </a:prstGeom>
          </p:spPr>
          <p:txBody>
            <a:bodyPr anchor="ctr" rtlCol="false" tIns="50800" lIns="50800" bIns="50800" rIns="50800"/>
            <a:lstStyle/>
            <a:p>
              <a:pPr algn="ctr">
                <a:lnSpc>
                  <a:spcPts val="1960"/>
                </a:lnSpc>
              </a:pPr>
            </a:p>
          </p:txBody>
        </p:sp>
      </p:grpSp>
      <p:sp>
        <p:nvSpPr>
          <p:cNvPr name="TextBox 28" id="28"/>
          <p:cNvSpPr txBox="true"/>
          <p:nvPr/>
        </p:nvSpPr>
        <p:spPr>
          <a:xfrm rot="0">
            <a:off x="531977" y="4953787"/>
            <a:ext cx="5153495" cy="1063625"/>
          </a:xfrm>
          <a:prstGeom prst="rect">
            <a:avLst/>
          </a:prstGeom>
        </p:spPr>
        <p:txBody>
          <a:bodyPr anchor="t" rtlCol="false" tIns="0" lIns="0" bIns="0" rIns="0">
            <a:spAutoFit/>
          </a:bodyPr>
          <a:lstStyle/>
          <a:p>
            <a:pPr algn="l" marL="431799" indent="-215899" lvl="1">
              <a:lnSpc>
                <a:spcPts val="2799"/>
              </a:lnSpc>
              <a:buFont typeface="Arial"/>
              <a:buChar char="•"/>
            </a:pPr>
            <a:r>
              <a:rPr lang="en-US" sz="1999" spc="-79">
                <a:solidFill>
                  <a:srgbClr val="FFFFFF"/>
                </a:solidFill>
                <a:latin typeface="Poppins"/>
                <a:ea typeface="Poppins"/>
                <a:cs typeface="Poppins"/>
                <a:sym typeface="Poppins"/>
              </a:rPr>
              <a:t>Identified the most active operators and highlighted those contributing the highest downtime.</a:t>
            </a:r>
          </a:p>
        </p:txBody>
      </p:sp>
      <p:sp>
        <p:nvSpPr>
          <p:cNvPr name="Freeform 29" id="29">
            <a:hlinkClick r:id="rId5" action="ppaction://hlinksldjump"/>
          </p:cNvPr>
          <p:cNvSpPr/>
          <p:nvPr/>
        </p:nvSpPr>
        <p:spPr>
          <a:xfrm flipH="false" flipV="false" rot="0">
            <a:off x="10620912" y="3193834"/>
            <a:ext cx="777108" cy="777108"/>
          </a:xfrm>
          <a:custGeom>
            <a:avLst/>
            <a:gdLst/>
            <a:ahLst/>
            <a:cxnLst/>
            <a:rect r="r" b="b" t="t" l="l"/>
            <a:pathLst>
              <a:path h="777108" w="777108">
                <a:moveTo>
                  <a:pt x="0" y="0"/>
                </a:moveTo>
                <a:lnTo>
                  <a:pt x="777108" y="0"/>
                </a:lnTo>
                <a:lnTo>
                  <a:pt x="777108" y="777108"/>
                </a:lnTo>
                <a:lnTo>
                  <a:pt x="0" y="7771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0" id="30"/>
          <p:cNvSpPr txBox="true"/>
          <p:nvPr/>
        </p:nvSpPr>
        <p:spPr>
          <a:xfrm rot="0">
            <a:off x="721853" y="4514849"/>
            <a:ext cx="3679630" cy="441326"/>
          </a:xfrm>
          <a:prstGeom prst="rect">
            <a:avLst/>
          </a:prstGeom>
        </p:spPr>
        <p:txBody>
          <a:bodyPr anchor="t" rtlCol="false" tIns="0" lIns="0" bIns="0" rIns="0">
            <a:spAutoFit/>
          </a:bodyPr>
          <a:lstStyle/>
          <a:p>
            <a:pPr algn="l">
              <a:lnSpc>
                <a:spcPts val="3499"/>
              </a:lnSpc>
              <a:spcBef>
                <a:spcPct val="0"/>
              </a:spcBef>
            </a:pPr>
            <a:r>
              <a:rPr lang="en-US" b="true" sz="2499" spc="-99">
                <a:solidFill>
                  <a:srgbClr val="FFFFFF"/>
                </a:solidFill>
                <a:latin typeface="Poppins Bold"/>
                <a:ea typeface="Poppins Bold"/>
                <a:cs typeface="Poppins Bold"/>
                <a:sym typeface="Poppins Bold"/>
              </a:rPr>
              <a:t>O</a:t>
            </a:r>
            <a:r>
              <a:rPr lang="en-US" b="true" sz="2499" spc="-99">
                <a:solidFill>
                  <a:srgbClr val="FFFFFF"/>
                </a:solidFill>
                <a:latin typeface="Poppins Bold"/>
                <a:ea typeface="Poppins Bold"/>
                <a:cs typeface="Poppins Bold"/>
                <a:sym typeface="Poppins Bold"/>
              </a:rPr>
              <a:t>perator Distribution</a:t>
            </a:r>
          </a:p>
        </p:txBody>
      </p:sp>
      <p:grpSp>
        <p:nvGrpSpPr>
          <p:cNvPr name="Group 31" id="31"/>
          <p:cNvGrpSpPr/>
          <p:nvPr/>
        </p:nvGrpSpPr>
        <p:grpSpPr>
          <a:xfrm rot="0">
            <a:off x="531977" y="6888882"/>
            <a:ext cx="5595862" cy="2114914"/>
            <a:chOff x="0" y="0"/>
            <a:chExt cx="1473807" cy="557015"/>
          </a:xfrm>
        </p:grpSpPr>
        <p:sp>
          <p:nvSpPr>
            <p:cNvPr name="Freeform 32" id="32"/>
            <p:cNvSpPr/>
            <p:nvPr/>
          </p:nvSpPr>
          <p:spPr>
            <a:xfrm flipH="false" flipV="false" rot="0">
              <a:off x="0" y="0"/>
              <a:ext cx="1473807" cy="557014"/>
            </a:xfrm>
            <a:custGeom>
              <a:avLst/>
              <a:gdLst/>
              <a:ahLst/>
              <a:cxnLst/>
              <a:rect r="r" b="b" t="t" l="l"/>
              <a:pathLst>
                <a:path h="557014" w="1473807">
                  <a:moveTo>
                    <a:pt x="34588" y="0"/>
                  </a:moveTo>
                  <a:lnTo>
                    <a:pt x="1439220" y="0"/>
                  </a:lnTo>
                  <a:cubicBezTo>
                    <a:pt x="1458322" y="0"/>
                    <a:pt x="1473807" y="15485"/>
                    <a:pt x="1473807" y="34588"/>
                  </a:cubicBezTo>
                  <a:lnTo>
                    <a:pt x="1473807" y="522427"/>
                  </a:lnTo>
                  <a:cubicBezTo>
                    <a:pt x="1473807" y="541529"/>
                    <a:pt x="1458322" y="557014"/>
                    <a:pt x="1439220" y="557014"/>
                  </a:cubicBezTo>
                  <a:lnTo>
                    <a:pt x="34588" y="557014"/>
                  </a:lnTo>
                  <a:cubicBezTo>
                    <a:pt x="25414" y="557014"/>
                    <a:pt x="16617" y="553370"/>
                    <a:pt x="10131" y="546884"/>
                  </a:cubicBezTo>
                  <a:cubicBezTo>
                    <a:pt x="3644" y="540398"/>
                    <a:pt x="0" y="531600"/>
                    <a:pt x="0" y="522427"/>
                  </a:cubicBezTo>
                  <a:lnTo>
                    <a:pt x="0" y="34588"/>
                  </a:lnTo>
                  <a:cubicBezTo>
                    <a:pt x="0" y="15485"/>
                    <a:pt x="15485" y="0"/>
                    <a:pt x="34588" y="0"/>
                  </a:cubicBezTo>
                  <a:close/>
                </a:path>
              </a:pathLst>
            </a:custGeom>
            <a:solidFill>
              <a:srgbClr val="000000">
                <a:alpha val="0"/>
              </a:srgbClr>
            </a:solidFill>
            <a:ln w="9525" cap="rnd">
              <a:solidFill>
                <a:srgbClr val="FFFFFF"/>
              </a:solidFill>
              <a:prstDash val="solid"/>
              <a:round/>
            </a:ln>
          </p:spPr>
        </p:sp>
        <p:sp>
          <p:nvSpPr>
            <p:cNvPr name="TextBox 33" id="33"/>
            <p:cNvSpPr txBox="true"/>
            <p:nvPr/>
          </p:nvSpPr>
          <p:spPr>
            <a:xfrm>
              <a:off x="0" y="-47625"/>
              <a:ext cx="1473807" cy="604640"/>
            </a:xfrm>
            <a:prstGeom prst="rect">
              <a:avLst/>
            </a:prstGeom>
          </p:spPr>
          <p:txBody>
            <a:bodyPr anchor="ctr" rtlCol="false" tIns="50800" lIns="50800" bIns="50800" rIns="50800"/>
            <a:lstStyle/>
            <a:p>
              <a:pPr algn="ctr">
                <a:lnSpc>
                  <a:spcPts val="1960"/>
                </a:lnSpc>
              </a:pPr>
            </a:p>
          </p:txBody>
        </p:sp>
      </p:grpSp>
      <p:grpSp>
        <p:nvGrpSpPr>
          <p:cNvPr name="Group 34" id="34"/>
          <p:cNvGrpSpPr/>
          <p:nvPr/>
        </p:nvGrpSpPr>
        <p:grpSpPr>
          <a:xfrm rot="0">
            <a:off x="6475482" y="4456717"/>
            <a:ext cx="5595862" cy="2114914"/>
            <a:chOff x="0" y="0"/>
            <a:chExt cx="1473807" cy="557015"/>
          </a:xfrm>
        </p:grpSpPr>
        <p:sp>
          <p:nvSpPr>
            <p:cNvPr name="Freeform 35" id="35"/>
            <p:cNvSpPr/>
            <p:nvPr/>
          </p:nvSpPr>
          <p:spPr>
            <a:xfrm flipH="false" flipV="false" rot="0">
              <a:off x="0" y="0"/>
              <a:ext cx="1473807" cy="557014"/>
            </a:xfrm>
            <a:custGeom>
              <a:avLst/>
              <a:gdLst/>
              <a:ahLst/>
              <a:cxnLst/>
              <a:rect r="r" b="b" t="t" l="l"/>
              <a:pathLst>
                <a:path h="557014" w="1473807">
                  <a:moveTo>
                    <a:pt x="34588" y="0"/>
                  </a:moveTo>
                  <a:lnTo>
                    <a:pt x="1439220" y="0"/>
                  </a:lnTo>
                  <a:cubicBezTo>
                    <a:pt x="1458322" y="0"/>
                    <a:pt x="1473807" y="15485"/>
                    <a:pt x="1473807" y="34588"/>
                  </a:cubicBezTo>
                  <a:lnTo>
                    <a:pt x="1473807" y="522427"/>
                  </a:lnTo>
                  <a:cubicBezTo>
                    <a:pt x="1473807" y="541529"/>
                    <a:pt x="1458322" y="557014"/>
                    <a:pt x="1439220" y="557014"/>
                  </a:cubicBezTo>
                  <a:lnTo>
                    <a:pt x="34588" y="557014"/>
                  </a:lnTo>
                  <a:cubicBezTo>
                    <a:pt x="25414" y="557014"/>
                    <a:pt x="16617" y="553370"/>
                    <a:pt x="10131" y="546884"/>
                  </a:cubicBezTo>
                  <a:cubicBezTo>
                    <a:pt x="3644" y="540398"/>
                    <a:pt x="0" y="531600"/>
                    <a:pt x="0" y="522427"/>
                  </a:cubicBezTo>
                  <a:lnTo>
                    <a:pt x="0" y="34588"/>
                  </a:lnTo>
                  <a:cubicBezTo>
                    <a:pt x="0" y="15485"/>
                    <a:pt x="15485" y="0"/>
                    <a:pt x="34588" y="0"/>
                  </a:cubicBezTo>
                  <a:close/>
                </a:path>
              </a:pathLst>
            </a:custGeom>
            <a:solidFill>
              <a:srgbClr val="000000">
                <a:alpha val="0"/>
              </a:srgbClr>
            </a:solidFill>
            <a:ln w="9525" cap="rnd">
              <a:solidFill>
                <a:srgbClr val="FFFFFF"/>
              </a:solidFill>
              <a:prstDash val="solid"/>
              <a:round/>
            </a:ln>
          </p:spPr>
        </p:sp>
        <p:sp>
          <p:nvSpPr>
            <p:cNvPr name="TextBox 36" id="36"/>
            <p:cNvSpPr txBox="true"/>
            <p:nvPr/>
          </p:nvSpPr>
          <p:spPr>
            <a:xfrm>
              <a:off x="0" y="-47625"/>
              <a:ext cx="1473807" cy="604640"/>
            </a:xfrm>
            <a:prstGeom prst="rect">
              <a:avLst/>
            </a:prstGeom>
          </p:spPr>
          <p:txBody>
            <a:bodyPr anchor="ctr" rtlCol="false" tIns="50800" lIns="50800" bIns="50800" rIns="50800"/>
            <a:lstStyle/>
            <a:p>
              <a:pPr algn="ctr">
                <a:lnSpc>
                  <a:spcPts val="1960"/>
                </a:lnSpc>
              </a:pPr>
            </a:p>
          </p:txBody>
        </p:sp>
      </p:grpSp>
      <p:grpSp>
        <p:nvGrpSpPr>
          <p:cNvPr name="Group 37" id="37"/>
          <p:cNvGrpSpPr/>
          <p:nvPr/>
        </p:nvGrpSpPr>
        <p:grpSpPr>
          <a:xfrm rot="0">
            <a:off x="6475482" y="6888882"/>
            <a:ext cx="5595862" cy="2114914"/>
            <a:chOff x="0" y="0"/>
            <a:chExt cx="1473807" cy="557015"/>
          </a:xfrm>
        </p:grpSpPr>
        <p:sp>
          <p:nvSpPr>
            <p:cNvPr name="Freeform 38" id="38"/>
            <p:cNvSpPr/>
            <p:nvPr/>
          </p:nvSpPr>
          <p:spPr>
            <a:xfrm flipH="false" flipV="false" rot="0">
              <a:off x="0" y="0"/>
              <a:ext cx="1473807" cy="557014"/>
            </a:xfrm>
            <a:custGeom>
              <a:avLst/>
              <a:gdLst/>
              <a:ahLst/>
              <a:cxnLst/>
              <a:rect r="r" b="b" t="t" l="l"/>
              <a:pathLst>
                <a:path h="557014" w="1473807">
                  <a:moveTo>
                    <a:pt x="34588" y="0"/>
                  </a:moveTo>
                  <a:lnTo>
                    <a:pt x="1439220" y="0"/>
                  </a:lnTo>
                  <a:cubicBezTo>
                    <a:pt x="1458322" y="0"/>
                    <a:pt x="1473807" y="15485"/>
                    <a:pt x="1473807" y="34588"/>
                  </a:cubicBezTo>
                  <a:lnTo>
                    <a:pt x="1473807" y="522427"/>
                  </a:lnTo>
                  <a:cubicBezTo>
                    <a:pt x="1473807" y="541529"/>
                    <a:pt x="1458322" y="557014"/>
                    <a:pt x="1439220" y="557014"/>
                  </a:cubicBezTo>
                  <a:lnTo>
                    <a:pt x="34588" y="557014"/>
                  </a:lnTo>
                  <a:cubicBezTo>
                    <a:pt x="25414" y="557014"/>
                    <a:pt x="16617" y="553370"/>
                    <a:pt x="10131" y="546884"/>
                  </a:cubicBezTo>
                  <a:cubicBezTo>
                    <a:pt x="3644" y="540398"/>
                    <a:pt x="0" y="531600"/>
                    <a:pt x="0" y="522427"/>
                  </a:cubicBezTo>
                  <a:lnTo>
                    <a:pt x="0" y="34588"/>
                  </a:lnTo>
                  <a:cubicBezTo>
                    <a:pt x="0" y="15485"/>
                    <a:pt x="15485" y="0"/>
                    <a:pt x="34588" y="0"/>
                  </a:cubicBezTo>
                  <a:close/>
                </a:path>
              </a:pathLst>
            </a:custGeom>
            <a:solidFill>
              <a:srgbClr val="000000">
                <a:alpha val="0"/>
              </a:srgbClr>
            </a:solidFill>
            <a:ln w="9525" cap="rnd">
              <a:solidFill>
                <a:srgbClr val="FFFFFF"/>
              </a:solidFill>
              <a:prstDash val="solid"/>
              <a:round/>
            </a:ln>
          </p:spPr>
        </p:sp>
        <p:sp>
          <p:nvSpPr>
            <p:cNvPr name="TextBox 39" id="39"/>
            <p:cNvSpPr txBox="true"/>
            <p:nvPr/>
          </p:nvSpPr>
          <p:spPr>
            <a:xfrm>
              <a:off x="0" y="-47625"/>
              <a:ext cx="1473807" cy="604640"/>
            </a:xfrm>
            <a:prstGeom prst="rect">
              <a:avLst/>
            </a:prstGeom>
          </p:spPr>
          <p:txBody>
            <a:bodyPr anchor="ctr" rtlCol="false" tIns="50800" lIns="50800" bIns="50800" rIns="50800"/>
            <a:lstStyle/>
            <a:p>
              <a:pPr algn="ctr">
                <a:lnSpc>
                  <a:spcPts val="1960"/>
                </a:lnSpc>
              </a:pPr>
            </a:p>
          </p:txBody>
        </p:sp>
      </p:grpSp>
      <p:grpSp>
        <p:nvGrpSpPr>
          <p:cNvPr name="Group 40" id="40"/>
          <p:cNvGrpSpPr/>
          <p:nvPr/>
        </p:nvGrpSpPr>
        <p:grpSpPr>
          <a:xfrm rot="0">
            <a:off x="12414244" y="6888882"/>
            <a:ext cx="5595862" cy="2114914"/>
            <a:chOff x="0" y="0"/>
            <a:chExt cx="1473807" cy="557015"/>
          </a:xfrm>
        </p:grpSpPr>
        <p:sp>
          <p:nvSpPr>
            <p:cNvPr name="Freeform 41" id="41"/>
            <p:cNvSpPr/>
            <p:nvPr/>
          </p:nvSpPr>
          <p:spPr>
            <a:xfrm flipH="false" flipV="false" rot="0">
              <a:off x="0" y="0"/>
              <a:ext cx="1473807" cy="557014"/>
            </a:xfrm>
            <a:custGeom>
              <a:avLst/>
              <a:gdLst/>
              <a:ahLst/>
              <a:cxnLst/>
              <a:rect r="r" b="b" t="t" l="l"/>
              <a:pathLst>
                <a:path h="557014" w="1473807">
                  <a:moveTo>
                    <a:pt x="34588" y="0"/>
                  </a:moveTo>
                  <a:lnTo>
                    <a:pt x="1439220" y="0"/>
                  </a:lnTo>
                  <a:cubicBezTo>
                    <a:pt x="1458322" y="0"/>
                    <a:pt x="1473807" y="15485"/>
                    <a:pt x="1473807" y="34588"/>
                  </a:cubicBezTo>
                  <a:lnTo>
                    <a:pt x="1473807" y="522427"/>
                  </a:lnTo>
                  <a:cubicBezTo>
                    <a:pt x="1473807" y="541529"/>
                    <a:pt x="1458322" y="557014"/>
                    <a:pt x="1439220" y="557014"/>
                  </a:cubicBezTo>
                  <a:lnTo>
                    <a:pt x="34588" y="557014"/>
                  </a:lnTo>
                  <a:cubicBezTo>
                    <a:pt x="25414" y="557014"/>
                    <a:pt x="16617" y="553370"/>
                    <a:pt x="10131" y="546884"/>
                  </a:cubicBezTo>
                  <a:cubicBezTo>
                    <a:pt x="3644" y="540398"/>
                    <a:pt x="0" y="531600"/>
                    <a:pt x="0" y="522427"/>
                  </a:cubicBezTo>
                  <a:lnTo>
                    <a:pt x="0" y="34588"/>
                  </a:lnTo>
                  <a:cubicBezTo>
                    <a:pt x="0" y="15485"/>
                    <a:pt x="15485" y="0"/>
                    <a:pt x="34588" y="0"/>
                  </a:cubicBezTo>
                  <a:close/>
                </a:path>
              </a:pathLst>
            </a:custGeom>
            <a:solidFill>
              <a:srgbClr val="000000">
                <a:alpha val="0"/>
              </a:srgbClr>
            </a:solidFill>
            <a:ln w="9525" cap="rnd">
              <a:solidFill>
                <a:srgbClr val="FFFFFF"/>
              </a:solidFill>
              <a:prstDash val="solid"/>
              <a:round/>
            </a:ln>
          </p:spPr>
        </p:sp>
        <p:sp>
          <p:nvSpPr>
            <p:cNvPr name="TextBox 42" id="42"/>
            <p:cNvSpPr txBox="true"/>
            <p:nvPr/>
          </p:nvSpPr>
          <p:spPr>
            <a:xfrm>
              <a:off x="0" y="-47625"/>
              <a:ext cx="1473807" cy="604640"/>
            </a:xfrm>
            <a:prstGeom prst="rect">
              <a:avLst/>
            </a:prstGeom>
          </p:spPr>
          <p:txBody>
            <a:bodyPr anchor="ctr" rtlCol="false" tIns="50800" lIns="50800" bIns="50800" rIns="50800"/>
            <a:lstStyle/>
            <a:p>
              <a:pPr algn="ctr">
                <a:lnSpc>
                  <a:spcPts val="1960"/>
                </a:lnSpc>
              </a:pPr>
            </a:p>
          </p:txBody>
        </p:sp>
      </p:grpSp>
      <p:sp>
        <p:nvSpPr>
          <p:cNvPr name="TextBox 43" id="43"/>
          <p:cNvSpPr txBox="true"/>
          <p:nvPr/>
        </p:nvSpPr>
        <p:spPr>
          <a:xfrm rot="0">
            <a:off x="721853" y="6926982"/>
            <a:ext cx="3679630" cy="441326"/>
          </a:xfrm>
          <a:prstGeom prst="rect">
            <a:avLst/>
          </a:prstGeom>
        </p:spPr>
        <p:txBody>
          <a:bodyPr anchor="t" rtlCol="false" tIns="0" lIns="0" bIns="0" rIns="0">
            <a:spAutoFit/>
          </a:bodyPr>
          <a:lstStyle/>
          <a:p>
            <a:pPr algn="l">
              <a:lnSpc>
                <a:spcPts val="3499"/>
              </a:lnSpc>
              <a:spcBef>
                <a:spcPct val="0"/>
              </a:spcBef>
            </a:pPr>
            <a:r>
              <a:rPr lang="en-US" b="true" sz="2499" spc="-99">
                <a:solidFill>
                  <a:srgbClr val="FFFFFF"/>
                </a:solidFill>
                <a:latin typeface="Poppins Bold"/>
                <a:ea typeface="Poppins Bold"/>
                <a:cs typeface="Poppins Bold"/>
                <a:sym typeface="Poppins Bold"/>
              </a:rPr>
              <a:t>P</a:t>
            </a:r>
            <a:r>
              <a:rPr lang="en-US" b="true" sz="2499" spc="-99">
                <a:solidFill>
                  <a:srgbClr val="FFFFFF"/>
                </a:solidFill>
                <a:latin typeface="Poppins Bold"/>
                <a:ea typeface="Poppins Bold"/>
                <a:cs typeface="Poppins Bold"/>
                <a:sym typeface="Poppins Bold"/>
              </a:rPr>
              <a:t>roduct Analysis</a:t>
            </a:r>
          </a:p>
        </p:txBody>
      </p:sp>
      <p:sp>
        <p:nvSpPr>
          <p:cNvPr name="TextBox 44" id="44"/>
          <p:cNvSpPr txBox="true"/>
          <p:nvPr/>
        </p:nvSpPr>
        <p:spPr>
          <a:xfrm rot="0">
            <a:off x="626662" y="7311157"/>
            <a:ext cx="5153495" cy="1063625"/>
          </a:xfrm>
          <a:prstGeom prst="rect">
            <a:avLst/>
          </a:prstGeom>
        </p:spPr>
        <p:txBody>
          <a:bodyPr anchor="t" rtlCol="false" tIns="0" lIns="0" bIns="0" rIns="0">
            <a:spAutoFit/>
          </a:bodyPr>
          <a:lstStyle/>
          <a:p>
            <a:pPr algn="l" marL="431799" indent="-215899" lvl="1">
              <a:lnSpc>
                <a:spcPts val="2799"/>
              </a:lnSpc>
              <a:buFont typeface="Arial"/>
              <a:buChar char="•"/>
            </a:pPr>
            <a:r>
              <a:rPr lang="en-US" sz="1999" spc="-79">
                <a:solidFill>
                  <a:srgbClr val="FFFFFF"/>
                </a:solidFill>
                <a:latin typeface="Poppins"/>
                <a:ea typeface="Poppins"/>
                <a:cs typeface="Poppins"/>
                <a:sym typeface="Poppins"/>
              </a:rPr>
              <a:t>Larger sizes (600 ml) show higher batch time and downtime. Most produced products also affect total line load.</a:t>
            </a:r>
          </a:p>
        </p:txBody>
      </p:sp>
      <p:sp>
        <p:nvSpPr>
          <p:cNvPr name="TextBox 45" id="45"/>
          <p:cNvSpPr txBox="true"/>
          <p:nvPr/>
        </p:nvSpPr>
        <p:spPr>
          <a:xfrm rot="0">
            <a:off x="6696665" y="4514849"/>
            <a:ext cx="3679630" cy="441326"/>
          </a:xfrm>
          <a:prstGeom prst="rect">
            <a:avLst/>
          </a:prstGeom>
        </p:spPr>
        <p:txBody>
          <a:bodyPr anchor="t" rtlCol="false" tIns="0" lIns="0" bIns="0" rIns="0">
            <a:spAutoFit/>
          </a:bodyPr>
          <a:lstStyle/>
          <a:p>
            <a:pPr algn="l">
              <a:lnSpc>
                <a:spcPts val="3499"/>
              </a:lnSpc>
              <a:spcBef>
                <a:spcPct val="0"/>
              </a:spcBef>
            </a:pPr>
            <a:r>
              <a:rPr lang="en-US" b="true" sz="2499" spc="-99">
                <a:solidFill>
                  <a:srgbClr val="FFFFFF"/>
                </a:solidFill>
                <a:latin typeface="Poppins Bold"/>
                <a:ea typeface="Poppins Bold"/>
                <a:cs typeface="Poppins Bold"/>
                <a:sym typeface="Poppins Bold"/>
              </a:rPr>
              <a:t>Downtim</a:t>
            </a:r>
            <a:r>
              <a:rPr lang="en-US" b="true" sz="2499" spc="-99">
                <a:solidFill>
                  <a:srgbClr val="FFFFFF"/>
                </a:solidFill>
                <a:latin typeface="Poppins Bold"/>
                <a:ea typeface="Poppins Bold"/>
                <a:cs typeface="Poppins Bold"/>
                <a:sym typeface="Poppins Bold"/>
              </a:rPr>
              <a:t>e Factors</a:t>
            </a:r>
          </a:p>
        </p:txBody>
      </p:sp>
      <p:sp>
        <p:nvSpPr>
          <p:cNvPr name="TextBox 46" id="46"/>
          <p:cNvSpPr txBox="true"/>
          <p:nvPr/>
        </p:nvSpPr>
        <p:spPr>
          <a:xfrm rot="0">
            <a:off x="6567253" y="4983163"/>
            <a:ext cx="5153495" cy="1416050"/>
          </a:xfrm>
          <a:prstGeom prst="rect">
            <a:avLst/>
          </a:prstGeom>
        </p:spPr>
        <p:txBody>
          <a:bodyPr anchor="t" rtlCol="false" tIns="0" lIns="0" bIns="0" rIns="0">
            <a:spAutoFit/>
          </a:bodyPr>
          <a:lstStyle/>
          <a:p>
            <a:pPr algn="l" marL="431799" indent="-215899" lvl="1">
              <a:lnSpc>
                <a:spcPts val="2799"/>
              </a:lnSpc>
              <a:buFont typeface="Arial"/>
              <a:buChar char="•"/>
            </a:pPr>
            <a:r>
              <a:rPr lang="en-US" sz="1999" spc="-79">
                <a:solidFill>
                  <a:srgbClr val="FFFFFF"/>
                </a:solidFill>
                <a:latin typeface="Poppins"/>
                <a:ea typeface="Poppins"/>
                <a:cs typeface="Poppins"/>
                <a:sym typeface="Poppins"/>
              </a:rPr>
              <a:t>A few factors cause most of the downtime. Mechanical issues, material jams, and changeovers appear most frequently.</a:t>
            </a:r>
          </a:p>
        </p:txBody>
      </p:sp>
      <p:sp>
        <p:nvSpPr>
          <p:cNvPr name="TextBox 47" id="47"/>
          <p:cNvSpPr txBox="true"/>
          <p:nvPr/>
        </p:nvSpPr>
        <p:spPr>
          <a:xfrm rot="0">
            <a:off x="6696665" y="6926982"/>
            <a:ext cx="3679630" cy="441326"/>
          </a:xfrm>
          <a:prstGeom prst="rect">
            <a:avLst/>
          </a:prstGeom>
        </p:spPr>
        <p:txBody>
          <a:bodyPr anchor="t" rtlCol="false" tIns="0" lIns="0" bIns="0" rIns="0">
            <a:spAutoFit/>
          </a:bodyPr>
          <a:lstStyle/>
          <a:p>
            <a:pPr algn="l">
              <a:lnSpc>
                <a:spcPts val="3499"/>
              </a:lnSpc>
              <a:spcBef>
                <a:spcPct val="0"/>
              </a:spcBef>
            </a:pPr>
            <a:r>
              <a:rPr lang="en-US" b="true" sz="2499" spc="-99">
                <a:solidFill>
                  <a:srgbClr val="FFFFFF"/>
                </a:solidFill>
                <a:latin typeface="Poppins Bold"/>
                <a:ea typeface="Poppins Bold"/>
                <a:cs typeface="Poppins Bold"/>
                <a:sym typeface="Poppins Bold"/>
              </a:rPr>
              <a:t>Temporal Analysi</a:t>
            </a:r>
            <a:r>
              <a:rPr lang="en-US" b="true" sz="2499" spc="-99">
                <a:solidFill>
                  <a:srgbClr val="FFFFFF"/>
                </a:solidFill>
                <a:latin typeface="Poppins Bold"/>
                <a:ea typeface="Poppins Bold"/>
                <a:cs typeface="Poppins Bold"/>
                <a:sym typeface="Poppins Bold"/>
              </a:rPr>
              <a:t>s</a:t>
            </a:r>
          </a:p>
        </p:txBody>
      </p:sp>
      <p:sp>
        <p:nvSpPr>
          <p:cNvPr name="TextBox 48" id="48"/>
          <p:cNvSpPr txBox="true"/>
          <p:nvPr/>
        </p:nvSpPr>
        <p:spPr>
          <a:xfrm rot="0">
            <a:off x="6567253" y="7311157"/>
            <a:ext cx="5153495" cy="1063625"/>
          </a:xfrm>
          <a:prstGeom prst="rect">
            <a:avLst/>
          </a:prstGeom>
        </p:spPr>
        <p:txBody>
          <a:bodyPr anchor="t" rtlCol="false" tIns="0" lIns="0" bIns="0" rIns="0">
            <a:spAutoFit/>
          </a:bodyPr>
          <a:lstStyle/>
          <a:p>
            <a:pPr algn="l" marL="431799" indent="-215899" lvl="1">
              <a:lnSpc>
                <a:spcPts val="2799"/>
              </a:lnSpc>
              <a:buFont typeface="Arial"/>
              <a:buChar char="•"/>
            </a:pPr>
            <a:r>
              <a:rPr lang="en-US" sz="1999" spc="-79">
                <a:solidFill>
                  <a:srgbClr val="FFFFFF"/>
                </a:solidFill>
                <a:latin typeface="Poppins"/>
                <a:ea typeface="Poppins"/>
                <a:cs typeface="Poppins"/>
                <a:sym typeface="Poppins"/>
              </a:rPr>
              <a:t>Downtime varies across days and shifts. Clear peak days with high downtime and others with higher productivity.</a:t>
            </a:r>
          </a:p>
        </p:txBody>
      </p:sp>
      <p:sp>
        <p:nvSpPr>
          <p:cNvPr name="TextBox 49" id="49"/>
          <p:cNvSpPr txBox="true"/>
          <p:nvPr/>
        </p:nvSpPr>
        <p:spPr>
          <a:xfrm rot="0">
            <a:off x="12623416" y="6926982"/>
            <a:ext cx="3679630" cy="441326"/>
          </a:xfrm>
          <a:prstGeom prst="rect">
            <a:avLst/>
          </a:prstGeom>
        </p:spPr>
        <p:txBody>
          <a:bodyPr anchor="t" rtlCol="false" tIns="0" lIns="0" bIns="0" rIns="0">
            <a:spAutoFit/>
          </a:bodyPr>
          <a:lstStyle/>
          <a:p>
            <a:pPr algn="l">
              <a:lnSpc>
                <a:spcPts val="3499"/>
              </a:lnSpc>
              <a:spcBef>
                <a:spcPct val="0"/>
              </a:spcBef>
            </a:pPr>
            <a:r>
              <a:rPr lang="en-US" b="true" sz="2499" spc="-99">
                <a:solidFill>
                  <a:srgbClr val="FFFFFF"/>
                </a:solidFill>
                <a:latin typeface="Poppins Bold"/>
                <a:ea typeface="Poppins Bold"/>
                <a:cs typeface="Poppins Bold"/>
                <a:sym typeface="Poppins Bold"/>
              </a:rPr>
              <a:t>Lin</a:t>
            </a:r>
            <a:r>
              <a:rPr lang="en-US" b="true" sz="2499" spc="-99">
                <a:solidFill>
                  <a:srgbClr val="FFFFFF"/>
                </a:solidFill>
                <a:latin typeface="Poppins Bold"/>
                <a:ea typeface="Poppins Bold"/>
                <a:cs typeface="Poppins Bold"/>
                <a:sym typeface="Poppins Bold"/>
              </a:rPr>
              <a:t>e Utilization</a:t>
            </a:r>
          </a:p>
        </p:txBody>
      </p:sp>
      <p:sp>
        <p:nvSpPr>
          <p:cNvPr name="TextBox 50" id="50"/>
          <p:cNvSpPr txBox="true"/>
          <p:nvPr/>
        </p:nvSpPr>
        <p:spPr>
          <a:xfrm rot="0">
            <a:off x="12588311" y="7385951"/>
            <a:ext cx="5153495" cy="1063625"/>
          </a:xfrm>
          <a:prstGeom prst="rect">
            <a:avLst/>
          </a:prstGeom>
        </p:spPr>
        <p:txBody>
          <a:bodyPr anchor="t" rtlCol="false" tIns="0" lIns="0" bIns="0" rIns="0">
            <a:spAutoFit/>
          </a:bodyPr>
          <a:lstStyle/>
          <a:p>
            <a:pPr algn="l" marL="431799" indent="-215899" lvl="1">
              <a:lnSpc>
                <a:spcPts val="2799"/>
              </a:lnSpc>
              <a:buFont typeface="Arial"/>
              <a:buChar char="•"/>
            </a:pPr>
            <a:r>
              <a:rPr lang="en-US" sz="1999" spc="-79">
                <a:solidFill>
                  <a:srgbClr val="FFFFFF"/>
                </a:solidFill>
                <a:latin typeface="Poppins"/>
                <a:ea typeface="Poppins"/>
                <a:cs typeface="Poppins"/>
                <a:sym typeface="Poppins"/>
              </a:rPr>
              <a:t>Daily runtime fluctuates, and downtime represents a noticeable portion of total production time.</a:t>
            </a:r>
          </a:p>
        </p:txBody>
      </p:sp>
      <p:grpSp>
        <p:nvGrpSpPr>
          <p:cNvPr name="Group 51" id="51"/>
          <p:cNvGrpSpPr/>
          <p:nvPr/>
        </p:nvGrpSpPr>
        <p:grpSpPr>
          <a:xfrm rot="0">
            <a:off x="12642844" y="1520084"/>
            <a:ext cx="4966139" cy="4748299"/>
            <a:chOff x="0" y="0"/>
            <a:chExt cx="6318617" cy="6041450"/>
          </a:xfrm>
        </p:grpSpPr>
        <p:sp>
          <p:nvSpPr>
            <p:cNvPr name="Freeform 52" id="52"/>
            <p:cNvSpPr/>
            <p:nvPr/>
          </p:nvSpPr>
          <p:spPr>
            <a:xfrm flipH="false" flipV="false" rot="0">
              <a:off x="0" y="0"/>
              <a:ext cx="6318617" cy="6041450"/>
            </a:xfrm>
            <a:custGeom>
              <a:avLst/>
              <a:gdLst/>
              <a:ahLst/>
              <a:cxnLst/>
              <a:rect r="r" b="b" t="t" l="l"/>
              <a:pathLst>
                <a:path h="6041450" w="6318617">
                  <a:moveTo>
                    <a:pt x="0" y="5735350"/>
                  </a:moveTo>
                  <a:lnTo>
                    <a:pt x="0" y="306100"/>
                  </a:lnTo>
                  <a:cubicBezTo>
                    <a:pt x="0" y="136940"/>
                    <a:pt x="214833" y="0"/>
                    <a:pt x="480215" y="0"/>
                  </a:cubicBezTo>
                  <a:lnTo>
                    <a:pt x="5838402" y="0"/>
                  </a:lnTo>
                  <a:cubicBezTo>
                    <a:pt x="6103784" y="0"/>
                    <a:pt x="6318617" y="137745"/>
                    <a:pt x="6318617" y="306100"/>
                  </a:cubicBezTo>
                  <a:lnTo>
                    <a:pt x="6318617" y="5735350"/>
                  </a:lnTo>
                  <a:cubicBezTo>
                    <a:pt x="6318617" y="5904510"/>
                    <a:pt x="6103784" y="6041450"/>
                    <a:pt x="5838402" y="6041450"/>
                  </a:cubicBezTo>
                  <a:lnTo>
                    <a:pt x="480215" y="6041450"/>
                  </a:lnTo>
                  <a:cubicBezTo>
                    <a:pt x="216097" y="6041450"/>
                    <a:pt x="0" y="5904510"/>
                    <a:pt x="0" y="5735350"/>
                  </a:cubicBezTo>
                  <a:close/>
                </a:path>
              </a:pathLst>
            </a:custGeom>
            <a:blipFill>
              <a:blip r:embed="rId6"/>
              <a:stretch>
                <a:fillRect l="-34989" t="0" r="-34989" b="0"/>
              </a:stretch>
            </a:blipFill>
          </p:spPr>
        </p:sp>
      </p:grpSp>
      <p:sp>
        <p:nvSpPr>
          <p:cNvPr name="Freeform 53" id="53"/>
          <p:cNvSpPr/>
          <p:nvPr/>
        </p:nvSpPr>
        <p:spPr>
          <a:xfrm flipH="false" flipV="false" rot="0">
            <a:off x="0" y="-37186"/>
            <a:ext cx="1878991" cy="1557270"/>
          </a:xfrm>
          <a:custGeom>
            <a:avLst/>
            <a:gdLst/>
            <a:ahLst/>
            <a:cxnLst/>
            <a:rect r="r" b="b" t="t" l="l"/>
            <a:pathLst>
              <a:path h="1557270" w="1878991">
                <a:moveTo>
                  <a:pt x="0" y="0"/>
                </a:moveTo>
                <a:lnTo>
                  <a:pt x="1878991" y="0"/>
                </a:lnTo>
                <a:lnTo>
                  <a:pt x="1878991" y="1557270"/>
                </a:lnTo>
                <a:lnTo>
                  <a:pt x="0" y="1557270"/>
                </a:lnTo>
                <a:lnTo>
                  <a:pt x="0" y="0"/>
                </a:lnTo>
                <a:close/>
              </a:path>
            </a:pathLst>
          </a:custGeom>
          <a:blipFill>
            <a:blip r:embed="rId7"/>
            <a:stretch>
              <a:fillRect l="0" t="0" r="0" b="0"/>
            </a:stretch>
          </a:blipFill>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335529" y="4291243"/>
            <a:ext cx="5545318" cy="2884123"/>
            <a:chOff x="0" y="0"/>
            <a:chExt cx="1460495" cy="759604"/>
          </a:xfrm>
        </p:grpSpPr>
        <p:sp>
          <p:nvSpPr>
            <p:cNvPr name="Freeform 19" id="19"/>
            <p:cNvSpPr/>
            <p:nvPr/>
          </p:nvSpPr>
          <p:spPr>
            <a:xfrm flipH="false" flipV="false" rot="0">
              <a:off x="0" y="0"/>
              <a:ext cx="1460495" cy="759604"/>
            </a:xfrm>
            <a:custGeom>
              <a:avLst/>
              <a:gdLst/>
              <a:ahLst/>
              <a:cxnLst/>
              <a:rect r="r" b="b" t="t" l="l"/>
              <a:pathLst>
                <a:path h="759604" w="1460495">
                  <a:moveTo>
                    <a:pt x="34903" y="0"/>
                  </a:moveTo>
                  <a:lnTo>
                    <a:pt x="1425592" y="0"/>
                  </a:lnTo>
                  <a:cubicBezTo>
                    <a:pt x="1434849" y="0"/>
                    <a:pt x="1443727" y="3677"/>
                    <a:pt x="1450272" y="10223"/>
                  </a:cubicBezTo>
                  <a:cubicBezTo>
                    <a:pt x="1456818" y="16768"/>
                    <a:pt x="1460495" y="25646"/>
                    <a:pt x="1460495" y="34903"/>
                  </a:cubicBezTo>
                  <a:lnTo>
                    <a:pt x="1460495" y="724701"/>
                  </a:lnTo>
                  <a:cubicBezTo>
                    <a:pt x="1460495" y="733958"/>
                    <a:pt x="1456818" y="742836"/>
                    <a:pt x="1450272" y="749381"/>
                  </a:cubicBezTo>
                  <a:cubicBezTo>
                    <a:pt x="1443727" y="755927"/>
                    <a:pt x="1434849" y="759604"/>
                    <a:pt x="1425592" y="759604"/>
                  </a:cubicBezTo>
                  <a:lnTo>
                    <a:pt x="34903" y="759604"/>
                  </a:lnTo>
                  <a:cubicBezTo>
                    <a:pt x="25646" y="759604"/>
                    <a:pt x="16768" y="755927"/>
                    <a:pt x="10223" y="749381"/>
                  </a:cubicBezTo>
                  <a:cubicBezTo>
                    <a:pt x="3677" y="742836"/>
                    <a:pt x="0" y="733958"/>
                    <a:pt x="0" y="724701"/>
                  </a:cubicBezTo>
                  <a:lnTo>
                    <a:pt x="0" y="34903"/>
                  </a:lnTo>
                  <a:cubicBezTo>
                    <a:pt x="0" y="25646"/>
                    <a:pt x="3677" y="16768"/>
                    <a:pt x="10223" y="10223"/>
                  </a:cubicBezTo>
                  <a:cubicBezTo>
                    <a:pt x="16768" y="3677"/>
                    <a:pt x="25646" y="0"/>
                    <a:pt x="34903" y="0"/>
                  </a:cubicBezTo>
                  <a:close/>
                </a:path>
              </a:pathLst>
            </a:custGeom>
            <a:solidFill>
              <a:srgbClr val="000000">
                <a:alpha val="0"/>
              </a:srgbClr>
            </a:solidFill>
            <a:ln w="19050" cap="rnd">
              <a:solidFill>
                <a:srgbClr val="FFFFFF"/>
              </a:solidFill>
              <a:prstDash val="solid"/>
              <a:round/>
            </a:ln>
          </p:spPr>
        </p:sp>
        <p:sp>
          <p:nvSpPr>
            <p:cNvPr name="TextBox 20" id="20"/>
            <p:cNvSpPr txBox="true"/>
            <p:nvPr/>
          </p:nvSpPr>
          <p:spPr>
            <a:xfrm>
              <a:off x="0" y="-47625"/>
              <a:ext cx="1460495" cy="807229"/>
            </a:xfrm>
            <a:prstGeom prst="rect">
              <a:avLst/>
            </a:prstGeom>
          </p:spPr>
          <p:txBody>
            <a:bodyPr anchor="ctr" rtlCol="false" tIns="50800" lIns="50800" bIns="50800" rIns="50800"/>
            <a:lstStyle/>
            <a:p>
              <a:pPr algn="ctr">
                <a:lnSpc>
                  <a:spcPts val="1960"/>
                </a:lnSpc>
              </a:pPr>
            </a:p>
          </p:txBody>
        </p:sp>
      </p:grpSp>
      <p:sp>
        <p:nvSpPr>
          <p:cNvPr name="TextBox 21" id="21"/>
          <p:cNvSpPr txBox="true"/>
          <p:nvPr/>
        </p:nvSpPr>
        <p:spPr>
          <a:xfrm rot="0">
            <a:off x="5818514" y="1827644"/>
            <a:ext cx="9239538" cy="1574241"/>
          </a:xfrm>
          <a:prstGeom prst="rect">
            <a:avLst/>
          </a:prstGeom>
        </p:spPr>
        <p:txBody>
          <a:bodyPr anchor="t" rtlCol="false" tIns="0" lIns="0" bIns="0" rIns="0">
            <a:spAutoFit/>
          </a:bodyPr>
          <a:lstStyle/>
          <a:p>
            <a:pPr algn="l" marL="0" indent="0" lvl="0">
              <a:lnSpc>
                <a:spcPts val="10559"/>
              </a:lnSpc>
              <a:spcBef>
                <a:spcPct val="0"/>
              </a:spcBef>
            </a:pPr>
            <a:r>
              <a:rPr lang="en-US" b="true" sz="11999" spc="-599">
                <a:solidFill>
                  <a:srgbClr val="FFDE59"/>
                </a:solidFill>
                <a:latin typeface="Poppins Semi-Bold"/>
                <a:ea typeface="Poppins Semi-Bold"/>
                <a:cs typeface="Poppins Semi-Bold"/>
                <a:sym typeface="Poppins Semi-Bold"/>
              </a:rPr>
              <a:t>Visualization</a:t>
            </a:r>
          </a:p>
        </p:txBody>
      </p:sp>
      <p:sp>
        <p:nvSpPr>
          <p:cNvPr name="Freeform 22" id="22"/>
          <p:cNvSpPr/>
          <p:nvPr/>
        </p:nvSpPr>
        <p:spPr>
          <a:xfrm flipH="false" flipV="false" rot="0">
            <a:off x="16958545" y="2058246"/>
            <a:ext cx="601510" cy="601510"/>
          </a:xfrm>
          <a:custGeom>
            <a:avLst/>
            <a:gdLst/>
            <a:ahLst/>
            <a:cxnLst/>
            <a:rect r="r" b="b" t="t" l="l"/>
            <a:pathLst>
              <a:path h="601510" w="601510">
                <a:moveTo>
                  <a:pt x="0" y="0"/>
                </a:moveTo>
                <a:lnTo>
                  <a:pt x="601510" y="0"/>
                </a:lnTo>
                <a:lnTo>
                  <a:pt x="601510" y="601510"/>
                </a:lnTo>
                <a:lnTo>
                  <a:pt x="0" y="6015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3" id="23"/>
          <p:cNvGrpSpPr/>
          <p:nvPr/>
        </p:nvGrpSpPr>
        <p:grpSpPr>
          <a:xfrm rot="0">
            <a:off x="335529" y="4311480"/>
            <a:ext cx="5545318" cy="2863886"/>
            <a:chOff x="0" y="0"/>
            <a:chExt cx="1040175" cy="537200"/>
          </a:xfrm>
        </p:grpSpPr>
        <p:sp>
          <p:nvSpPr>
            <p:cNvPr name="Freeform 24" id="24"/>
            <p:cNvSpPr/>
            <p:nvPr/>
          </p:nvSpPr>
          <p:spPr>
            <a:xfrm flipH="false" flipV="false" rot="0">
              <a:off x="0" y="0"/>
              <a:ext cx="1040175" cy="537200"/>
            </a:xfrm>
            <a:custGeom>
              <a:avLst/>
              <a:gdLst/>
              <a:ahLst/>
              <a:cxnLst/>
              <a:rect r="r" b="b" t="t" l="l"/>
              <a:pathLst>
                <a:path h="537200" w="1040175">
                  <a:moveTo>
                    <a:pt x="34903" y="0"/>
                  </a:moveTo>
                  <a:lnTo>
                    <a:pt x="1005272" y="0"/>
                  </a:lnTo>
                  <a:cubicBezTo>
                    <a:pt x="1024549" y="0"/>
                    <a:pt x="1040175" y="15627"/>
                    <a:pt x="1040175" y="34903"/>
                  </a:cubicBezTo>
                  <a:lnTo>
                    <a:pt x="1040175" y="502297"/>
                  </a:lnTo>
                  <a:cubicBezTo>
                    <a:pt x="1040175" y="511554"/>
                    <a:pt x="1036498" y="520431"/>
                    <a:pt x="1029952" y="526977"/>
                  </a:cubicBezTo>
                  <a:cubicBezTo>
                    <a:pt x="1023407" y="533522"/>
                    <a:pt x="1014529" y="537200"/>
                    <a:pt x="1005272" y="537200"/>
                  </a:cubicBezTo>
                  <a:lnTo>
                    <a:pt x="34903" y="537200"/>
                  </a:lnTo>
                  <a:cubicBezTo>
                    <a:pt x="25646" y="537200"/>
                    <a:pt x="16768" y="533522"/>
                    <a:pt x="10223" y="526977"/>
                  </a:cubicBezTo>
                  <a:cubicBezTo>
                    <a:pt x="3677" y="520431"/>
                    <a:pt x="0" y="511554"/>
                    <a:pt x="0" y="502297"/>
                  </a:cubicBezTo>
                  <a:lnTo>
                    <a:pt x="0" y="34903"/>
                  </a:lnTo>
                  <a:cubicBezTo>
                    <a:pt x="0" y="25646"/>
                    <a:pt x="3677" y="16768"/>
                    <a:pt x="10223" y="10223"/>
                  </a:cubicBezTo>
                  <a:cubicBezTo>
                    <a:pt x="16768" y="3677"/>
                    <a:pt x="25646" y="0"/>
                    <a:pt x="34903" y="0"/>
                  </a:cubicBezTo>
                  <a:close/>
                </a:path>
              </a:pathLst>
            </a:custGeom>
            <a:blipFill>
              <a:blip r:embed="rId5"/>
              <a:stretch>
                <a:fillRect l="0" t="-4424" r="0" b="-4424"/>
              </a:stretch>
            </a:blipFill>
          </p:spPr>
        </p:sp>
      </p:grpSp>
      <p:sp>
        <p:nvSpPr>
          <p:cNvPr name="TextBox 25" id="25"/>
          <p:cNvSpPr txBox="true"/>
          <p:nvPr/>
        </p:nvSpPr>
        <p:spPr>
          <a:xfrm rot="0">
            <a:off x="1276339" y="3616570"/>
            <a:ext cx="3072249" cy="441326"/>
          </a:xfrm>
          <a:prstGeom prst="rect">
            <a:avLst/>
          </a:prstGeom>
        </p:spPr>
        <p:txBody>
          <a:bodyPr anchor="t" rtlCol="false" tIns="0" lIns="0" bIns="0" rIns="0">
            <a:spAutoFit/>
          </a:bodyPr>
          <a:lstStyle/>
          <a:p>
            <a:pPr algn="l">
              <a:lnSpc>
                <a:spcPts val="3499"/>
              </a:lnSpc>
              <a:spcBef>
                <a:spcPct val="0"/>
              </a:spcBef>
            </a:pPr>
            <a:r>
              <a:rPr lang="en-US" b="true" sz="2499" spc="-99">
                <a:solidFill>
                  <a:srgbClr val="FFFFFF"/>
                </a:solidFill>
                <a:latin typeface="Poppins Bold"/>
                <a:ea typeface="Poppins Bold"/>
                <a:cs typeface="Poppins Bold"/>
                <a:sym typeface="Poppins Bold"/>
              </a:rPr>
              <a:t>Discriptive Analysis</a:t>
            </a:r>
          </a:p>
        </p:txBody>
      </p:sp>
      <p:sp>
        <p:nvSpPr>
          <p:cNvPr name="Freeform 26" id="26"/>
          <p:cNvSpPr/>
          <p:nvPr/>
        </p:nvSpPr>
        <p:spPr>
          <a:xfrm flipH="false" flipV="false" rot="0">
            <a:off x="12550162" y="3566572"/>
            <a:ext cx="607998" cy="607998"/>
          </a:xfrm>
          <a:custGeom>
            <a:avLst/>
            <a:gdLst/>
            <a:ahLst/>
            <a:cxnLst/>
            <a:rect r="r" b="b" t="t" l="l"/>
            <a:pathLst>
              <a:path h="607998" w="607998">
                <a:moveTo>
                  <a:pt x="0" y="0"/>
                </a:moveTo>
                <a:lnTo>
                  <a:pt x="607998" y="0"/>
                </a:lnTo>
                <a:lnTo>
                  <a:pt x="607998" y="607998"/>
                </a:lnTo>
                <a:lnTo>
                  <a:pt x="0" y="607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7" id="27"/>
          <p:cNvGrpSpPr/>
          <p:nvPr/>
        </p:nvGrpSpPr>
        <p:grpSpPr>
          <a:xfrm rot="0">
            <a:off x="12550162" y="4271007"/>
            <a:ext cx="5545318" cy="2884123"/>
            <a:chOff x="0" y="0"/>
            <a:chExt cx="1460495" cy="759604"/>
          </a:xfrm>
        </p:grpSpPr>
        <p:sp>
          <p:nvSpPr>
            <p:cNvPr name="Freeform 28" id="28"/>
            <p:cNvSpPr/>
            <p:nvPr/>
          </p:nvSpPr>
          <p:spPr>
            <a:xfrm flipH="false" flipV="false" rot="0">
              <a:off x="0" y="0"/>
              <a:ext cx="1460495" cy="759604"/>
            </a:xfrm>
            <a:custGeom>
              <a:avLst/>
              <a:gdLst/>
              <a:ahLst/>
              <a:cxnLst/>
              <a:rect r="r" b="b" t="t" l="l"/>
              <a:pathLst>
                <a:path h="759604" w="1460495">
                  <a:moveTo>
                    <a:pt x="34903" y="0"/>
                  </a:moveTo>
                  <a:lnTo>
                    <a:pt x="1425592" y="0"/>
                  </a:lnTo>
                  <a:cubicBezTo>
                    <a:pt x="1434849" y="0"/>
                    <a:pt x="1443727" y="3677"/>
                    <a:pt x="1450272" y="10223"/>
                  </a:cubicBezTo>
                  <a:cubicBezTo>
                    <a:pt x="1456818" y="16768"/>
                    <a:pt x="1460495" y="25646"/>
                    <a:pt x="1460495" y="34903"/>
                  </a:cubicBezTo>
                  <a:lnTo>
                    <a:pt x="1460495" y="724701"/>
                  </a:lnTo>
                  <a:cubicBezTo>
                    <a:pt x="1460495" y="733958"/>
                    <a:pt x="1456818" y="742836"/>
                    <a:pt x="1450272" y="749381"/>
                  </a:cubicBezTo>
                  <a:cubicBezTo>
                    <a:pt x="1443727" y="755927"/>
                    <a:pt x="1434849" y="759604"/>
                    <a:pt x="1425592" y="759604"/>
                  </a:cubicBezTo>
                  <a:lnTo>
                    <a:pt x="34903" y="759604"/>
                  </a:lnTo>
                  <a:cubicBezTo>
                    <a:pt x="25646" y="759604"/>
                    <a:pt x="16768" y="755927"/>
                    <a:pt x="10223" y="749381"/>
                  </a:cubicBezTo>
                  <a:cubicBezTo>
                    <a:pt x="3677" y="742836"/>
                    <a:pt x="0" y="733958"/>
                    <a:pt x="0" y="724701"/>
                  </a:cubicBezTo>
                  <a:lnTo>
                    <a:pt x="0" y="34903"/>
                  </a:lnTo>
                  <a:cubicBezTo>
                    <a:pt x="0" y="25646"/>
                    <a:pt x="3677" y="16768"/>
                    <a:pt x="10223" y="10223"/>
                  </a:cubicBezTo>
                  <a:cubicBezTo>
                    <a:pt x="16768" y="3677"/>
                    <a:pt x="25646" y="0"/>
                    <a:pt x="34903" y="0"/>
                  </a:cubicBezTo>
                  <a:close/>
                </a:path>
              </a:pathLst>
            </a:custGeom>
            <a:solidFill>
              <a:srgbClr val="000000">
                <a:alpha val="0"/>
              </a:srgbClr>
            </a:solidFill>
            <a:ln w="19050" cap="rnd">
              <a:solidFill>
                <a:srgbClr val="FFFFFF"/>
              </a:solidFill>
              <a:prstDash val="solid"/>
              <a:round/>
            </a:ln>
          </p:spPr>
        </p:sp>
        <p:sp>
          <p:nvSpPr>
            <p:cNvPr name="TextBox 29" id="29"/>
            <p:cNvSpPr txBox="true"/>
            <p:nvPr/>
          </p:nvSpPr>
          <p:spPr>
            <a:xfrm>
              <a:off x="0" y="-47625"/>
              <a:ext cx="1460495" cy="807229"/>
            </a:xfrm>
            <a:prstGeom prst="rect">
              <a:avLst/>
            </a:prstGeom>
          </p:spPr>
          <p:txBody>
            <a:bodyPr anchor="ctr" rtlCol="false" tIns="50800" lIns="50800" bIns="50800" rIns="50800"/>
            <a:lstStyle/>
            <a:p>
              <a:pPr algn="ctr">
                <a:lnSpc>
                  <a:spcPts val="1960"/>
                </a:lnSpc>
              </a:pPr>
            </a:p>
          </p:txBody>
        </p:sp>
      </p:grpSp>
      <p:sp>
        <p:nvSpPr>
          <p:cNvPr name="Freeform 30" id="30"/>
          <p:cNvSpPr/>
          <p:nvPr/>
        </p:nvSpPr>
        <p:spPr>
          <a:xfrm flipH="false" flipV="false" rot="0">
            <a:off x="491968" y="3566572"/>
            <a:ext cx="597192" cy="597192"/>
          </a:xfrm>
          <a:custGeom>
            <a:avLst/>
            <a:gdLst/>
            <a:ahLst/>
            <a:cxnLst/>
            <a:rect r="r" b="b" t="t" l="l"/>
            <a:pathLst>
              <a:path h="597192" w="597192">
                <a:moveTo>
                  <a:pt x="0" y="0"/>
                </a:moveTo>
                <a:lnTo>
                  <a:pt x="597192" y="0"/>
                </a:lnTo>
                <a:lnTo>
                  <a:pt x="597192" y="597191"/>
                </a:lnTo>
                <a:lnTo>
                  <a:pt x="0" y="5971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6624239" y="3566572"/>
            <a:ext cx="607998" cy="607998"/>
          </a:xfrm>
          <a:custGeom>
            <a:avLst/>
            <a:gdLst/>
            <a:ahLst/>
            <a:cxnLst/>
            <a:rect r="r" b="b" t="t" l="l"/>
            <a:pathLst>
              <a:path h="607998" w="607998">
                <a:moveTo>
                  <a:pt x="0" y="0"/>
                </a:moveTo>
                <a:lnTo>
                  <a:pt x="607998" y="0"/>
                </a:lnTo>
                <a:lnTo>
                  <a:pt x="607998" y="607998"/>
                </a:lnTo>
                <a:lnTo>
                  <a:pt x="0" y="6079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12"/>
            <a:stretch>
              <a:fillRect l="0" t="0" r="0" b="0"/>
            </a:stretch>
          </a:blipFill>
        </p:spPr>
      </p:sp>
      <p:sp>
        <p:nvSpPr>
          <p:cNvPr name="TextBox 33" id="33"/>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34" id="34"/>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35" id="35"/>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6" id="36"/>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7" id="37"/>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8" id="38"/>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9" id="39"/>
          <p:cNvSpPr txBox="true"/>
          <p:nvPr/>
        </p:nvSpPr>
        <p:spPr>
          <a:xfrm rot="0">
            <a:off x="1028700" y="2558102"/>
            <a:ext cx="4652735" cy="424816"/>
          </a:xfrm>
          <a:prstGeom prst="rect">
            <a:avLst/>
          </a:prstGeom>
        </p:spPr>
        <p:txBody>
          <a:bodyPr anchor="t" rtlCol="false" tIns="0" lIns="0" bIns="0" rIns="0">
            <a:spAutoFit/>
          </a:bodyPr>
          <a:lstStyle/>
          <a:p>
            <a:pPr algn="l">
              <a:lnSpc>
                <a:spcPts val="3359"/>
              </a:lnSpc>
              <a:spcBef>
                <a:spcPct val="0"/>
              </a:spcBef>
            </a:pPr>
            <a:r>
              <a:rPr lang="en-US" sz="2399" spc="-95">
                <a:solidFill>
                  <a:srgbClr val="FFFFFF"/>
                </a:solidFill>
                <a:latin typeface="Poppins"/>
                <a:ea typeface="Poppins"/>
                <a:cs typeface="Poppins"/>
                <a:sym typeface="Poppins"/>
              </a:rPr>
              <a:t>To see the Analysis </a:t>
            </a:r>
            <a:r>
              <a:rPr lang="en-US" b="true" sz="2399" spc="-95" u="sng">
                <a:solidFill>
                  <a:srgbClr val="FFFFFF"/>
                </a:solidFill>
                <a:latin typeface="Poppins Bold"/>
                <a:ea typeface="Poppins Bold"/>
                <a:cs typeface="Poppins Bold"/>
                <a:sym typeface="Poppins Bold"/>
                <a:hlinkClick r:id="rId13" tooltip="https://app.powerbi.com/groups/me/reports/fd649638-c9f3-4bac-869d-f4744f69faa6/1bfd6bf4a8d1ca3d8041?experience=power-bi"/>
              </a:rPr>
              <a:t>clickhere</a:t>
            </a:r>
          </a:p>
        </p:txBody>
      </p:sp>
      <p:sp>
        <p:nvSpPr>
          <p:cNvPr name="TextBox 40" id="40"/>
          <p:cNvSpPr txBox="true"/>
          <p:nvPr/>
        </p:nvSpPr>
        <p:spPr>
          <a:xfrm rot="0">
            <a:off x="7441787" y="3616570"/>
            <a:ext cx="3072249" cy="441326"/>
          </a:xfrm>
          <a:prstGeom prst="rect">
            <a:avLst/>
          </a:prstGeom>
        </p:spPr>
        <p:txBody>
          <a:bodyPr anchor="t" rtlCol="false" tIns="0" lIns="0" bIns="0" rIns="0">
            <a:spAutoFit/>
          </a:bodyPr>
          <a:lstStyle/>
          <a:p>
            <a:pPr algn="l">
              <a:lnSpc>
                <a:spcPts val="3499"/>
              </a:lnSpc>
              <a:spcBef>
                <a:spcPct val="0"/>
              </a:spcBef>
            </a:pPr>
            <a:r>
              <a:rPr lang="en-US" b="true" sz="2499" spc="-99">
                <a:solidFill>
                  <a:srgbClr val="FFFFFF"/>
                </a:solidFill>
                <a:latin typeface="Poppins Bold"/>
                <a:ea typeface="Poppins Bold"/>
                <a:cs typeface="Poppins Bold"/>
                <a:sym typeface="Poppins Bold"/>
              </a:rPr>
              <a:t>Diagnostic Analysis</a:t>
            </a:r>
          </a:p>
        </p:txBody>
      </p:sp>
      <p:grpSp>
        <p:nvGrpSpPr>
          <p:cNvPr name="Group 41" id="41"/>
          <p:cNvGrpSpPr/>
          <p:nvPr/>
        </p:nvGrpSpPr>
        <p:grpSpPr>
          <a:xfrm rot="0">
            <a:off x="335529" y="7251566"/>
            <a:ext cx="5545318" cy="2884123"/>
            <a:chOff x="0" y="0"/>
            <a:chExt cx="1460495" cy="759604"/>
          </a:xfrm>
        </p:grpSpPr>
        <p:sp>
          <p:nvSpPr>
            <p:cNvPr name="Freeform 42" id="42"/>
            <p:cNvSpPr/>
            <p:nvPr/>
          </p:nvSpPr>
          <p:spPr>
            <a:xfrm flipH="false" flipV="false" rot="0">
              <a:off x="0" y="0"/>
              <a:ext cx="1460495" cy="759604"/>
            </a:xfrm>
            <a:custGeom>
              <a:avLst/>
              <a:gdLst/>
              <a:ahLst/>
              <a:cxnLst/>
              <a:rect r="r" b="b" t="t" l="l"/>
              <a:pathLst>
                <a:path h="759604" w="1460495">
                  <a:moveTo>
                    <a:pt x="34903" y="0"/>
                  </a:moveTo>
                  <a:lnTo>
                    <a:pt x="1425592" y="0"/>
                  </a:lnTo>
                  <a:cubicBezTo>
                    <a:pt x="1434849" y="0"/>
                    <a:pt x="1443727" y="3677"/>
                    <a:pt x="1450272" y="10223"/>
                  </a:cubicBezTo>
                  <a:cubicBezTo>
                    <a:pt x="1456818" y="16768"/>
                    <a:pt x="1460495" y="25646"/>
                    <a:pt x="1460495" y="34903"/>
                  </a:cubicBezTo>
                  <a:lnTo>
                    <a:pt x="1460495" y="724701"/>
                  </a:lnTo>
                  <a:cubicBezTo>
                    <a:pt x="1460495" y="733958"/>
                    <a:pt x="1456818" y="742836"/>
                    <a:pt x="1450272" y="749381"/>
                  </a:cubicBezTo>
                  <a:cubicBezTo>
                    <a:pt x="1443727" y="755927"/>
                    <a:pt x="1434849" y="759604"/>
                    <a:pt x="1425592" y="759604"/>
                  </a:cubicBezTo>
                  <a:lnTo>
                    <a:pt x="34903" y="759604"/>
                  </a:lnTo>
                  <a:cubicBezTo>
                    <a:pt x="25646" y="759604"/>
                    <a:pt x="16768" y="755927"/>
                    <a:pt x="10223" y="749381"/>
                  </a:cubicBezTo>
                  <a:cubicBezTo>
                    <a:pt x="3677" y="742836"/>
                    <a:pt x="0" y="733958"/>
                    <a:pt x="0" y="724701"/>
                  </a:cubicBezTo>
                  <a:lnTo>
                    <a:pt x="0" y="34903"/>
                  </a:lnTo>
                  <a:cubicBezTo>
                    <a:pt x="0" y="25646"/>
                    <a:pt x="3677" y="16768"/>
                    <a:pt x="10223" y="10223"/>
                  </a:cubicBezTo>
                  <a:cubicBezTo>
                    <a:pt x="16768" y="3677"/>
                    <a:pt x="25646" y="0"/>
                    <a:pt x="34903" y="0"/>
                  </a:cubicBezTo>
                  <a:close/>
                </a:path>
              </a:pathLst>
            </a:custGeom>
            <a:solidFill>
              <a:srgbClr val="000000">
                <a:alpha val="0"/>
              </a:srgbClr>
            </a:solidFill>
            <a:ln w="19050" cap="rnd">
              <a:solidFill>
                <a:srgbClr val="FFFFFF"/>
              </a:solidFill>
              <a:prstDash val="solid"/>
              <a:round/>
            </a:ln>
          </p:spPr>
        </p:sp>
        <p:sp>
          <p:nvSpPr>
            <p:cNvPr name="TextBox 43" id="43"/>
            <p:cNvSpPr txBox="true"/>
            <p:nvPr/>
          </p:nvSpPr>
          <p:spPr>
            <a:xfrm>
              <a:off x="0" y="-47625"/>
              <a:ext cx="1460495" cy="807229"/>
            </a:xfrm>
            <a:prstGeom prst="rect">
              <a:avLst/>
            </a:prstGeom>
          </p:spPr>
          <p:txBody>
            <a:bodyPr anchor="ctr" rtlCol="false" tIns="50800" lIns="50800" bIns="50800" rIns="50800"/>
            <a:lstStyle/>
            <a:p>
              <a:pPr algn="ctr">
                <a:lnSpc>
                  <a:spcPts val="1960"/>
                </a:lnSpc>
              </a:pPr>
            </a:p>
          </p:txBody>
        </p:sp>
      </p:grpSp>
      <p:grpSp>
        <p:nvGrpSpPr>
          <p:cNvPr name="Group 44" id="44"/>
          <p:cNvGrpSpPr/>
          <p:nvPr/>
        </p:nvGrpSpPr>
        <p:grpSpPr>
          <a:xfrm rot="0">
            <a:off x="6500754" y="4291243"/>
            <a:ext cx="5545318" cy="2884123"/>
            <a:chOff x="0" y="0"/>
            <a:chExt cx="1460495" cy="759604"/>
          </a:xfrm>
        </p:grpSpPr>
        <p:sp>
          <p:nvSpPr>
            <p:cNvPr name="Freeform 45" id="45"/>
            <p:cNvSpPr/>
            <p:nvPr/>
          </p:nvSpPr>
          <p:spPr>
            <a:xfrm flipH="false" flipV="false" rot="0">
              <a:off x="0" y="0"/>
              <a:ext cx="1460495" cy="759604"/>
            </a:xfrm>
            <a:custGeom>
              <a:avLst/>
              <a:gdLst/>
              <a:ahLst/>
              <a:cxnLst/>
              <a:rect r="r" b="b" t="t" l="l"/>
              <a:pathLst>
                <a:path h="759604" w="1460495">
                  <a:moveTo>
                    <a:pt x="34903" y="0"/>
                  </a:moveTo>
                  <a:lnTo>
                    <a:pt x="1425592" y="0"/>
                  </a:lnTo>
                  <a:cubicBezTo>
                    <a:pt x="1434849" y="0"/>
                    <a:pt x="1443727" y="3677"/>
                    <a:pt x="1450272" y="10223"/>
                  </a:cubicBezTo>
                  <a:cubicBezTo>
                    <a:pt x="1456818" y="16768"/>
                    <a:pt x="1460495" y="25646"/>
                    <a:pt x="1460495" y="34903"/>
                  </a:cubicBezTo>
                  <a:lnTo>
                    <a:pt x="1460495" y="724701"/>
                  </a:lnTo>
                  <a:cubicBezTo>
                    <a:pt x="1460495" y="733958"/>
                    <a:pt x="1456818" y="742836"/>
                    <a:pt x="1450272" y="749381"/>
                  </a:cubicBezTo>
                  <a:cubicBezTo>
                    <a:pt x="1443727" y="755927"/>
                    <a:pt x="1434849" y="759604"/>
                    <a:pt x="1425592" y="759604"/>
                  </a:cubicBezTo>
                  <a:lnTo>
                    <a:pt x="34903" y="759604"/>
                  </a:lnTo>
                  <a:cubicBezTo>
                    <a:pt x="25646" y="759604"/>
                    <a:pt x="16768" y="755927"/>
                    <a:pt x="10223" y="749381"/>
                  </a:cubicBezTo>
                  <a:cubicBezTo>
                    <a:pt x="3677" y="742836"/>
                    <a:pt x="0" y="733958"/>
                    <a:pt x="0" y="724701"/>
                  </a:cubicBezTo>
                  <a:lnTo>
                    <a:pt x="0" y="34903"/>
                  </a:lnTo>
                  <a:cubicBezTo>
                    <a:pt x="0" y="25646"/>
                    <a:pt x="3677" y="16768"/>
                    <a:pt x="10223" y="10223"/>
                  </a:cubicBezTo>
                  <a:cubicBezTo>
                    <a:pt x="16768" y="3677"/>
                    <a:pt x="25646" y="0"/>
                    <a:pt x="34903" y="0"/>
                  </a:cubicBezTo>
                  <a:close/>
                </a:path>
              </a:pathLst>
            </a:custGeom>
            <a:solidFill>
              <a:srgbClr val="000000">
                <a:alpha val="0"/>
              </a:srgbClr>
            </a:solidFill>
            <a:ln w="19050" cap="rnd">
              <a:solidFill>
                <a:srgbClr val="FFFFFF"/>
              </a:solidFill>
              <a:prstDash val="solid"/>
              <a:round/>
            </a:ln>
          </p:spPr>
        </p:sp>
        <p:sp>
          <p:nvSpPr>
            <p:cNvPr name="TextBox 46" id="46"/>
            <p:cNvSpPr txBox="true"/>
            <p:nvPr/>
          </p:nvSpPr>
          <p:spPr>
            <a:xfrm>
              <a:off x="0" y="-47625"/>
              <a:ext cx="1460495" cy="807229"/>
            </a:xfrm>
            <a:prstGeom prst="rect">
              <a:avLst/>
            </a:prstGeom>
          </p:spPr>
          <p:txBody>
            <a:bodyPr anchor="ctr" rtlCol="false" tIns="50800" lIns="50800" bIns="50800" rIns="50800"/>
            <a:lstStyle/>
            <a:p>
              <a:pPr algn="ctr">
                <a:lnSpc>
                  <a:spcPts val="1960"/>
                </a:lnSpc>
              </a:pPr>
            </a:p>
          </p:txBody>
        </p:sp>
      </p:grpSp>
      <p:grpSp>
        <p:nvGrpSpPr>
          <p:cNvPr name="Group 47" id="47"/>
          <p:cNvGrpSpPr/>
          <p:nvPr/>
        </p:nvGrpSpPr>
        <p:grpSpPr>
          <a:xfrm rot="0">
            <a:off x="6500754" y="7251566"/>
            <a:ext cx="5545318" cy="2884123"/>
            <a:chOff x="0" y="0"/>
            <a:chExt cx="1460495" cy="759604"/>
          </a:xfrm>
        </p:grpSpPr>
        <p:sp>
          <p:nvSpPr>
            <p:cNvPr name="Freeform 48" id="48"/>
            <p:cNvSpPr/>
            <p:nvPr/>
          </p:nvSpPr>
          <p:spPr>
            <a:xfrm flipH="false" flipV="false" rot="0">
              <a:off x="0" y="0"/>
              <a:ext cx="1460495" cy="759604"/>
            </a:xfrm>
            <a:custGeom>
              <a:avLst/>
              <a:gdLst/>
              <a:ahLst/>
              <a:cxnLst/>
              <a:rect r="r" b="b" t="t" l="l"/>
              <a:pathLst>
                <a:path h="759604" w="1460495">
                  <a:moveTo>
                    <a:pt x="34903" y="0"/>
                  </a:moveTo>
                  <a:lnTo>
                    <a:pt x="1425592" y="0"/>
                  </a:lnTo>
                  <a:cubicBezTo>
                    <a:pt x="1434849" y="0"/>
                    <a:pt x="1443727" y="3677"/>
                    <a:pt x="1450272" y="10223"/>
                  </a:cubicBezTo>
                  <a:cubicBezTo>
                    <a:pt x="1456818" y="16768"/>
                    <a:pt x="1460495" y="25646"/>
                    <a:pt x="1460495" y="34903"/>
                  </a:cubicBezTo>
                  <a:lnTo>
                    <a:pt x="1460495" y="724701"/>
                  </a:lnTo>
                  <a:cubicBezTo>
                    <a:pt x="1460495" y="733958"/>
                    <a:pt x="1456818" y="742836"/>
                    <a:pt x="1450272" y="749381"/>
                  </a:cubicBezTo>
                  <a:cubicBezTo>
                    <a:pt x="1443727" y="755927"/>
                    <a:pt x="1434849" y="759604"/>
                    <a:pt x="1425592" y="759604"/>
                  </a:cubicBezTo>
                  <a:lnTo>
                    <a:pt x="34903" y="759604"/>
                  </a:lnTo>
                  <a:cubicBezTo>
                    <a:pt x="25646" y="759604"/>
                    <a:pt x="16768" y="755927"/>
                    <a:pt x="10223" y="749381"/>
                  </a:cubicBezTo>
                  <a:cubicBezTo>
                    <a:pt x="3677" y="742836"/>
                    <a:pt x="0" y="733958"/>
                    <a:pt x="0" y="724701"/>
                  </a:cubicBezTo>
                  <a:lnTo>
                    <a:pt x="0" y="34903"/>
                  </a:lnTo>
                  <a:cubicBezTo>
                    <a:pt x="0" y="25646"/>
                    <a:pt x="3677" y="16768"/>
                    <a:pt x="10223" y="10223"/>
                  </a:cubicBezTo>
                  <a:cubicBezTo>
                    <a:pt x="16768" y="3677"/>
                    <a:pt x="25646" y="0"/>
                    <a:pt x="34903" y="0"/>
                  </a:cubicBezTo>
                  <a:close/>
                </a:path>
              </a:pathLst>
            </a:custGeom>
            <a:solidFill>
              <a:srgbClr val="000000">
                <a:alpha val="0"/>
              </a:srgbClr>
            </a:solidFill>
            <a:ln w="19050" cap="rnd">
              <a:solidFill>
                <a:srgbClr val="FFFFFF"/>
              </a:solidFill>
              <a:prstDash val="solid"/>
              <a:round/>
            </a:ln>
          </p:spPr>
        </p:sp>
        <p:sp>
          <p:nvSpPr>
            <p:cNvPr name="TextBox 49" id="49"/>
            <p:cNvSpPr txBox="true"/>
            <p:nvPr/>
          </p:nvSpPr>
          <p:spPr>
            <a:xfrm>
              <a:off x="0" y="-47625"/>
              <a:ext cx="1460495" cy="807229"/>
            </a:xfrm>
            <a:prstGeom prst="rect">
              <a:avLst/>
            </a:prstGeom>
          </p:spPr>
          <p:txBody>
            <a:bodyPr anchor="ctr" rtlCol="false" tIns="50800" lIns="50800" bIns="50800" rIns="50800"/>
            <a:lstStyle/>
            <a:p>
              <a:pPr algn="ctr">
                <a:lnSpc>
                  <a:spcPts val="1960"/>
                </a:lnSpc>
              </a:pPr>
            </a:p>
          </p:txBody>
        </p:sp>
      </p:grpSp>
      <p:sp>
        <p:nvSpPr>
          <p:cNvPr name="TextBox 50" id="50"/>
          <p:cNvSpPr txBox="true"/>
          <p:nvPr/>
        </p:nvSpPr>
        <p:spPr>
          <a:xfrm rot="0">
            <a:off x="13521928" y="3616570"/>
            <a:ext cx="3072249" cy="441326"/>
          </a:xfrm>
          <a:prstGeom prst="rect">
            <a:avLst/>
          </a:prstGeom>
        </p:spPr>
        <p:txBody>
          <a:bodyPr anchor="t" rtlCol="false" tIns="0" lIns="0" bIns="0" rIns="0">
            <a:spAutoFit/>
          </a:bodyPr>
          <a:lstStyle/>
          <a:p>
            <a:pPr algn="l">
              <a:lnSpc>
                <a:spcPts val="3499"/>
              </a:lnSpc>
              <a:spcBef>
                <a:spcPct val="0"/>
              </a:spcBef>
            </a:pPr>
            <a:r>
              <a:rPr lang="en-US" b="true" sz="2499" spc="-99">
                <a:solidFill>
                  <a:srgbClr val="FFFFFF"/>
                </a:solidFill>
                <a:latin typeface="Poppins Bold"/>
                <a:ea typeface="Poppins Bold"/>
                <a:cs typeface="Poppins Bold"/>
                <a:sym typeface="Poppins Bold"/>
              </a:rPr>
              <a:t>Deep Perspective</a:t>
            </a:r>
          </a:p>
        </p:txBody>
      </p:sp>
      <p:grpSp>
        <p:nvGrpSpPr>
          <p:cNvPr name="Group 51" id="51"/>
          <p:cNvGrpSpPr/>
          <p:nvPr/>
        </p:nvGrpSpPr>
        <p:grpSpPr>
          <a:xfrm rot="0">
            <a:off x="12550162" y="7250379"/>
            <a:ext cx="5545318" cy="2884123"/>
            <a:chOff x="0" y="0"/>
            <a:chExt cx="1460495" cy="759604"/>
          </a:xfrm>
        </p:grpSpPr>
        <p:sp>
          <p:nvSpPr>
            <p:cNvPr name="Freeform 52" id="52"/>
            <p:cNvSpPr/>
            <p:nvPr/>
          </p:nvSpPr>
          <p:spPr>
            <a:xfrm flipH="false" flipV="false" rot="0">
              <a:off x="0" y="0"/>
              <a:ext cx="1460495" cy="759604"/>
            </a:xfrm>
            <a:custGeom>
              <a:avLst/>
              <a:gdLst/>
              <a:ahLst/>
              <a:cxnLst/>
              <a:rect r="r" b="b" t="t" l="l"/>
              <a:pathLst>
                <a:path h="759604" w="1460495">
                  <a:moveTo>
                    <a:pt x="34903" y="0"/>
                  </a:moveTo>
                  <a:lnTo>
                    <a:pt x="1425592" y="0"/>
                  </a:lnTo>
                  <a:cubicBezTo>
                    <a:pt x="1434849" y="0"/>
                    <a:pt x="1443727" y="3677"/>
                    <a:pt x="1450272" y="10223"/>
                  </a:cubicBezTo>
                  <a:cubicBezTo>
                    <a:pt x="1456818" y="16768"/>
                    <a:pt x="1460495" y="25646"/>
                    <a:pt x="1460495" y="34903"/>
                  </a:cubicBezTo>
                  <a:lnTo>
                    <a:pt x="1460495" y="724701"/>
                  </a:lnTo>
                  <a:cubicBezTo>
                    <a:pt x="1460495" y="733958"/>
                    <a:pt x="1456818" y="742836"/>
                    <a:pt x="1450272" y="749381"/>
                  </a:cubicBezTo>
                  <a:cubicBezTo>
                    <a:pt x="1443727" y="755927"/>
                    <a:pt x="1434849" y="759604"/>
                    <a:pt x="1425592" y="759604"/>
                  </a:cubicBezTo>
                  <a:lnTo>
                    <a:pt x="34903" y="759604"/>
                  </a:lnTo>
                  <a:cubicBezTo>
                    <a:pt x="25646" y="759604"/>
                    <a:pt x="16768" y="755927"/>
                    <a:pt x="10223" y="749381"/>
                  </a:cubicBezTo>
                  <a:cubicBezTo>
                    <a:pt x="3677" y="742836"/>
                    <a:pt x="0" y="733958"/>
                    <a:pt x="0" y="724701"/>
                  </a:cubicBezTo>
                  <a:lnTo>
                    <a:pt x="0" y="34903"/>
                  </a:lnTo>
                  <a:cubicBezTo>
                    <a:pt x="0" y="25646"/>
                    <a:pt x="3677" y="16768"/>
                    <a:pt x="10223" y="10223"/>
                  </a:cubicBezTo>
                  <a:cubicBezTo>
                    <a:pt x="16768" y="3677"/>
                    <a:pt x="25646" y="0"/>
                    <a:pt x="34903" y="0"/>
                  </a:cubicBezTo>
                  <a:close/>
                </a:path>
              </a:pathLst>
            </a:custGeom>
            <a:solidFill>
              <a:srgbClr val="000000">
                <a:alpha val="0"/>
              </a:srgbClr>
            </a:solidFill>
            <a:ln w="19050" cap="rnd">
              <a:solidFill>
                <a:srgbClr val="FFFFFF"/>
              </a:solidFill>
              <a:prstDash val="solid"/>
              <a:round/>
            </a:ln>
          </p:spPr>
        </p:sp>
        <p:sp>
          <p:nvSpPr>
            <p:cNvPr name="TextBox 53" id="53"/>
            <p:cNvSpPr txBox="true"/>
            <p:nvPr/>
          </p:nvSpPr>
          <p:spPr>
            <a:xfrm>
              <a:off x="0" y="-47625"/>
              <a:ext cx="1460495" cy="807229"/>
            </a:xfrm>
            <a:prstGeom prst="rect">
              <a:avLst/>
            </a:prstGeom>
          </p:spPr>
          <p:txBody>
            <a:bodyPr anchor="ctr" rtlCol="false" tIns="50800" lIns="50800" bIns="50800" rIns="50800"/>
            <a:lstStyle/>
            <a:p>
              <a:pPr algn="ctr">
                <a:lnSpc>
                  <a:spcPts val="1960"/>
                </a:lnSpc>
              </a:pPr>
            </a:p>
          </p:txBody>
        </p:sp>
      </p:grpSp>
      <p:grpSp>
        <p:nvGrpSpPr>
          <p:cNvPr name="Group 54" id="54"/>
          <p:cNvGrpSpPr/>
          <p:nvPr/>
        </p:nvGrpSpPr>
        <p:grpSpPr>
          <a:xfrm rot="0">
            <a:off x="366696" y="7260498"/>
            <a:ext cx="5482985" cy="2863886"/>
            <a:chOff x="0" y="0"/>
            <a:chExt cx="1028483" cy="537200"/>
          </a:xfrm>
        </p:grpSpPr>
        <p:sp>
          <p:nvSpPr>
            <p:cNvPr name="Freeform 55" id="55"/>
            <p:cNvSpPr/>
            <p:nvPr/>
          </p:nvSpPr>
          <p:spPr>
            <a:xfrm flipH="false" flipV="false" rot="0">
              <a:off x="0" y="0"/>
              <a:ext cx="1028483" cy="537200"/>
            </a:xfrm>
            <a:custGeom>
              <a:avLst/>
              <a:gdLst/>
              <a:ahLst/>
              <a:cxnLst/>
              <a:rect r="r" b="b" t="t" l="l"/>
              <a:pathLst>
                <a:path h="537200" w="1028483">
                  <a:moveTo>
                    <a:pt x="35300" y="0"/>
                  </a:moveTo>
                  <a:lnTo>
                    <a:pt x="993183" y="0"/>
                  </a:lnTo>
                  <a:cubicBezTo>
                    <a:pt x="1002545" y="0"/>
                    <a:pt x="1011524" y="3719"/>
                    <a:pt x="1018144" y="10339"/>
                  </a:cubicBezTo>
                  <a:cubicBezTo>
                    <a:pt x="1024764" y="16959"/>
                    <a:pt x="1028483" y="25938"/>
                    <a:pt x="1028483" y="35300"/>
                  </a:cubicBezTo>
                  <a:lnTo>
                    <a:pt x="1028483" y="501900"/>
                  </a:lnTo>
                  <a:cubicBezTo>
                    <a:pt x="1028483" y="521396"/>
                    <a:pt x="1012679" y="537200"/>
                    <a:pt x="993183" y="537200"/>
                  </a:cubicBezTo>
                  <a:lnTo>
                    <a:pt x="35300" y="537200"/>
                  </a:lnTo>
                  <a:cubicBezTo>
                    <a:pt x="15804" y="537200"/>
                    <a:pt x="0" y="521396"/>
                    <a:pt x="0" y="501900"/>
                  </a:cubicBezTo>
                  <a:lnTo>
                    <a:pt x="0" y="35300"/>
                  </a:lnTo>
                  <a:cubicBezTo>
                    <a:pt x="0" y="15804"/>
                    <a:pt x="15804" y="0"/>
                    <a:pt x="35300" y="0"/>
                  </a:cubicBezTo>
                  <a:close/>
                </a:path>
              </a:pathLst>
            </a:custGeom>
            <a:blipFill>
              <a:blip r:embed="rId14"/>
              <a:stretch>
                <a:fillRect l="0" t="-1234" r="0" b="-6675"/>
              </a:stretch>
            </a:blipFill>
          </p:spPr>
        </p:sp>
      </p:grpSp>
      <p:grpSp>
        <p:nvGrpSpPr>
          <p:cNvPr name="Group 56" id="56"/>
          <p:cNvGrpSpPr/>
          <p:nvPr/>
        </p:nvGrpSpPr>
        <p:grpSpPr>
          <a:xfrm rot="0">
            <a:off x="6500754" y="4301362"/>
            <a:ext cx="5545318" cy="2863886"/>
            <a:chOff x="0" y="0"/>
            <a:chExt cx="1040175" cy="537200"/>
          </a:xfrm>
        </p:grpSpPr>
        <p:sp>
          <p:nvSpPr>
            <p:cNvPr name="Freeform 57" id="57"/>
            <p:cNvSpPr/>
            <p:nvPr/>
          </p:nvSpPr>
          <p:spPr>
            <a:xfrm flipH="false" flipV="false" rot="0">
              <a:off x="0" y="0"/>
              <a:ext cx="1040175" cy="537200"/>
            </a:xfrm>
            <a:custGeom>
              <a:avLst/>
              <a:gdLst/>
              <a:ahLst/>
              <a:cxnLst/>
              <a:rect r="r" b="b" t="t" l="l"/>
              <a:pathLst>
                <a:path h="537200" w="1040175">
                  <a:moveTo>
                    <a:pt x="34903" y="0"/>
                  </a:moveTo>
                  <a:lnTo>
                    <a:pt x="1005272" y="0"/>
                  </a:lnTo>
                  <a:cubicBezTo>
                    <a:pt x="1024549" y="0"/>
                    <a:pt x="1040175" y="15627"/>
                    <a:pt x="1040175" y="34903"/>
                  </a:cubicBezTo>
                  <a:lnTo>
                    <a:pt x="1040175" y="502297"/>
                  </a:lnTo>
                  <a:cubicBezTo>
                    <a:pt x="1040175" y="511554"/>
                    <a:pt x="1036498" y="520431"/>
                    <a:pt x="1029952" y="526977"/>
                  </a:cubicBezTo>
                  <a:cubicBezTo>
                    <a:pt x="1023407" y="533522"/>
                    <a:pt x="1014529" y="537200"/>
                    <a:pt x="1005272" y="537200"/>
                  </a:cubicBezTo>
                  <a:lnTo>
                    <a:pt x="34903" y="537200"/>
                  </a:lnTo>
                  <a:cubicBezTo>
                    <a:pt x="25646" y="537200"/>
                    <a:pt x="16768" y="533522"/>
                    <a:pt x="10223" y="526977"/>
                  </a:cubicBezTo>
                  <a:cubicBezTo>
                    <a:pt x="3677" y="520431"/>
                    <a:pt x="0" y="511554"/>
                    <a:pt x="0" y="502297"/>
                  </a:cubicBezTo>
                  <a:lnTo>
                    <a:pt x="0" y="34903"/>
                  </a:lnTo>
                  <a:cubicBezTo>
                    <a:pt x="0" y="25646"/>
                    <a:pt x="3677" y="16768"/>
                    <a:pt x="10223" y="10223"/>
                  </a:cubicBezTo>
                  <a:cubicBezTo>
                    <a:pt x="16768" y="3677"/>
                    <a:pt x="25646" y="0"/>
                    <a:pt x="34903" y="0"/>
                  </a:cubicBezTo>
                  <a:close/>
                </a:path>
              </a:pathLst>
            </a:custGeom>
            <a:blipFill>
              <a:blip r:embed="rId15"/>
              <a:stretch>
                <a:fillRect l="0" t="-4392" r="0" b="-4392"/>
              </a:stretch>
            </a:blipFill>
          </p:spPr>
        </p:sp>
      </p:grpSp>
      <p:grpSp>
        <p:nvGrpSpPr>
          <p:cNvPr name="Group 58" id="58"/>
          <p:cNvGrpSpPr/>
          <p:nvPr/>
        </p:nvGrpSpPr>
        <p:grpSpPr>
          <a:xfrm rot="0">
            <a:off x="6500754" y="7260498"/>
            <a:ext cx="5545318" cy="2863886"/>
            <a:chOff x="0" y="0"/>
            <a:chExt cx="1040175" cy="537200"/>
          </a:xfrm>
        </p:grpSpPr>
        <p:sp>
          <p:nvSpPr>
            <p:cNvPr name="Freeform 59" id="59"/>
            <p:cNvSpPr/>
            <p:nvPr/>
          </p:nvSpPr>
          <p:spPr>
            <a:xfrm flipH="false" flipV="false" rot="0">
              <a:off x="0" y="0"/>
              <a:ext cx="1040175" cy="537200"/>
            </a:xfrm>
            <a:custGeom>
              <a:avLst/>
              <a:gdLst/>
              <a:ahLst/>
              <a:cxnLst/>
              <a:rect r="r" b="b" t="t" l="l"/>
              <a:pathLst>
                <a:path h="537200" w="1040175">
                  <a:moveTo>
                    <a:pt x="34903" y="0"/>
                  </a:moveTo>
                  <a:lnTo>
                    <a:pt x="1005272" y="0"/>
                  </a:lnTo>
                  <a:cubicBezTo>
                    <a:pt x="1024549" y="0"/>
                    <a:pt x="1040175" y="15627"/>
                    <a:pt x="1040175" y="34903"/>
                  </a:cubicBezTo>
                  <a:lnTo>
                    <a:pt x="1040175" y="502297"/>
                  </a:lnTo>
                  <a:cubicBezTo>
                    <a:pt x="1040175" y="511554"/>
                    <a:pt x="1036498" y="520431"/>
                    <a:pt x="1029952" y="526977"/>
                  </a:cubicBezTo>
                  <a:cubicBezTo>
                    <a:pt x="1023407" y="533522"/>
                    <a:pt x="1014529" y="537200"/>
                    <a:pt x="1005272" y="537200"/>
                  </a:cubicBezTo>
                  <a:lnTo>
                    <a:pt x="34903" y="537200"/>
                  </a:lnTo>
                  <a:cubicBezTo>
                    <a:pt x="25646" y="537200"/>
                    <a:pt x="16768" y="533522"/>
                    <a:pt x="10223" y="526977"/>
                  </a:cubicBezTo>
                  <a:cubicBezTo>
                    <a:pt x="3677" y="520431"/>
                    <a:pt x="0" y="511554"/>
                    <a:pt x="0" y="502297"/>
                  </a:cubicBezTo>
                  <a:lnTo>
                    <a:pt x="0" y="34903"/>
                  </a:lnTo>
                  <a:cubicBezTo>
                    <a:pt x="0" y="25646"/>
                    <a:pt x="3677" y="16768"/>
                    <a:pt x="10223" y="10223"/>
                  </a:cubicBezTo>
                  <a:cubicBezTo>
                    <a:pt x="16768" y="3677"/>
                    <a:pt x="25646" y="0"/>
                    <a:pt x="34903" y="0"/>
                  </a:cubicBezTo>
                  <a:close/>
                </a:path>
              </a:pathLst>
            </a:custGeom>
            <a:blipFill>
              <a:blip r:embed="rId16"/>
              <a:stretch>
                <a:fillRect l="0" t="-4216" r="0" b="-4216"/>
              </a:stretch>
            </a:blipFill>
          </p:spPr>
        </p:sp>
      </p:grpSp>
      <p:grpSp>
        <p:nvGrpSpPr>
          <p:cNvPr name="Group 60" id="60"/>
          <p:cNvGrpSpPr/>
          <p:nvPr/>
        </p:nvGrpSpPr>
        <p:grpSpPr>
          <a:xfrm rot="0">
            <a:off x="12581329" y="4301362"/>
            <a:ext cx="5482985" cy="2863886"/>
            <a:chOff x="0" y="0"/>
            <a:chExt cx="1028483" cy="537200"/>
          </a:xfrm>
        </p:grpSpPr>
        <p:sp>
          <p:nvSpPr>
            <p:cNvPr name="Freeform 61" id="61"/>
            <p:cNvSpPr/>
            <p:nvPr/>
          </p:nvSpPr>
          <p:spPr>
            <a:xfrm flipH="false" flipV="false" rot="0">
              <a:off x="0" y="0"/>
              <a:ext cx="1028483" cy="537200"/>
            </a:xfrm>
            <a:custGeom>
              <a:avLst/>
              <a:gdLst/>
              <a:ahLst/>
              <a:cxnLst/>
              <a:rect r="r" b="b" t="t" l="l"/>
              <a:pathLst>
                <a:path h="537200" w="1028483">
                  <a:moveTo>
                    <a:pt x="35300" y="0"/>
                  </a:moveTo>
                  <a:lnTo>
                    <a:pt x="993183" y="0"/>
                  </a:lnTo>
                  <a:cubicBezTo>
                    <a:pt x="1002545" y="0"/>
                    <a:pt x="1011524" y="3719"/>
                    <a:pt x="1018144" y="10339"/>
                  </a:cubicBezTo>
                  <a:cubicBezTo>
                    <a:pt x="1024764" y="16959"/>
                    <a:pt x="1028483" y="25938"/>
                    <a:pt x="1028483" y="35300"/>
                  </a:cubicBezTo>
                  <a:lnTo>
                    <a:pt x="1028483" y="501900"/>
                  </a:lnTo>
                  <a:cubicBezTo>
                    <a:pt x="1028483" y="521396"/>
                    <a:pt x="1012679" y="537200"/>
                    <a:pt x="993183" y="537200"/>
                  </a:cubicBezTo>
                  <a:lnTo>
                    <a:pt x="35300" y="537200"/>
                  </a:lnTo>
                  <a:cubicBezTo>
                    <a:pt x="15804" y="537200"/>
                    <a:pt x="0" y="521396"/>
                    <a:pt x="0" y="501900"/>
                  </a:cubicBezTo>
                  <a:lnTo>
                    <a:pt x="0" y="35300"/>
                  </a:lnTo>
                  <a:cubicBezTo>
                    <a:pt x="0" y="15804"/>
                    <a:pt x="15804" y="0"/>
                    <a:pt x="35300" y="0"/>
                  </a:cubicBezTo>
                  <a:close/>
                </a:path>
              </a:pathLst>
            </a:custGeom>
            <a:blipFill>
              <a:blip r:embed="rId17"/>
              <a:stretch>
                <a:fillRect l="0" t="-3606" r="0" b="-3606"/>
              </a:stretch>
            </a:blipFill>
          </p:spPr>
        </p:sp>
      </p:grpSp>
      <p:grpSp>
        <p:nvGrpSpPr>
          <p:cNvPr name="Group 62" id="62"/>
          <p:cNvGrpSpPr/>
          <p:nvPr/>
        </p:nvGrpSpPr>
        <p:grpSpPr>
          <a:xfrm rot="0">
            <a:off x="12581329" y="7260498"/>
            <a:ext cx="5482985" cy="2863886"/>
            <a:chOff x="0" y="0"/>
            <a:chExt cx="1028483" cy="537200"/>
          </a:xfrm>
        </p:grpSpPr>
        <p:sp>
          <p:nvSpPr>
            <p:cNvPr name="Freeform 63" id="63"/>
            <p:cNvSpPr/>
            <p:nvPr/>
          </p:nvSpPr>
          <p:spPr>
            <a:xfrm flipH="false" flipV="false" rot="0">
              <a:off x="0" y="0"/>
              <a:ext cx="1028483" cy="537200"/>
            </a:xfrm>
            <a:custGeom>
              <a:avLst/>
              <a:gdLst/>
              <a:ahLst/>
              <a:cxnLst/>
              <a:rect r="r" b="b" t="t" l="l"/>
              <a:pathLst>
                <a:path h="537200" w="1028483">
                  <a:moveTo>
                    <a:pt x="35300" y="0"/>
                  </a:moveTo>
                  <a:lnTo>
                    <a:pt x="993183" y="0"/>
                  </a:lnTo>
                  <a:cubicBezTo>
                    <a:pt x="1002545" y="0"/>
                    <a:pt x="1011524" y="3719"/>
                    <a:pt x="1018144" y="10339"/>
                  </a:cubicBezTo>
                  <a:cubicBezTo>
                    <a:pt x="1024764" y="16959"/>
                    <a:pt x="1028483" y="25938"/>
                    <a:pt x="1028483" y="35300"/>
                  </a:cubicBezTo>
                  <a:lnTo>
                    <a:pt x="1028483" y="501900"/>
                  </a:lnTo>
                  <a:cubicBezTo>
                    <a:pt x="1028483" y="521396"/>
                    <a:pt x="1012679" y="537200"/>
                    <a:pt x="993183" y="537200"/>
                  </a:cubicBezTo>
                  <a:lnTo>
                    <a:pt x="35300" y="537200"/>
                  </a:lnTo>
                  <a:cubicBezTo>
                    <a:pt x="15804" y="537200"/>
                    <a:pt x="0" y="521396"/>
                    <a:pt x="0" y="501900"/>
                  </a:cubicBezTo>
                  <a:lnTo>
                    <a:pt x="0" y="35300"/>
                  </a:lnTo>
                  <a:cubicBezTo>
                    <a:pt x="0" y="15804"/>
                    <a:pt x="15804" y="0"/>
                    <a:pt x="35300" y="0"/>
                  </a:cubicBezTo>
                  <a:close/>
                </a:path>
              </a:pathLst>
            </a:custGeom>
            <a:blipFill>
              <a:blip r:embed="rId18"/>
              <a:stretch>
                <a:fillRect l="0" t="-3780" r="0" b="-3780"/>
              </a:stretch>
            </a:blipFill>
          </p:spPr>
        </p:sp>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299662" y="1948580"/>
            <a:ext cx="7794662" cy="7698274"/>
            <a:chOff x="0" y="0"/>
            <a:chExt cx="2052915" cy="2027529"/>
          </a:xfrm>
        </p:grpSpPr>
        <p:sp>
          <p:nvSpPr>
            <p:cNvPr name="Freeform 19" id="19"/>
            <p:cNvSpPr/>
            <p:nvPr/>
          </p:nvSpPr>
          <p:spPr>
            <a:xfrm flipH="false" flipV="false" rot="0">
              <a:off x="0" y="0"/>
              <a:ext cx="2052915" cy="2027529"/>
            </a:xfrm>
            <a:custGeom>
              <a:avLst/>
              <a:gdLst/>
              <a:ahLst/>
              <a:cxnLst/>
              <a:rect r="r" b="b" t="t" l="l"/>
              <a:pathLst>
                <a:path h="2027529" w="2052915">
                  <a:moveTo>
                    <a:pt x="24831" y="0"/>
                  </a:moveTo>
                  <a:lnTo>
                    <a:pt x="2028084" y="0"/>
                  </a:lnTo>
                  <a:cubicBezTo>
                    <a:pt x="2041798" y="0"/>
                    <a:pt x="2052915" y="11117"/>
                    <a:pt x="2052915" y="24831"/>
                  </a:cubicBezTo>
                  <a:lnTo>
                    <a:pt x="2052915" y="2002698"/>
                  </a:lnTo>
                  <a:cubicBezTo>
                    <a:pt x="2052915" y="2009284"/>
                    <a:pt x="2050299" y="2015599"/>
                    <a:pt x="2045642" y="2020256"/>
                  </a:cubicBezTo>
                  <a:cubicBezTo>
                    <a:pt x="2040986" y="2024913"/>
                    <a:pt x="2034670" y="2027529"/>
                    <a:pt x="2028084" y="2027529"/>
                  </a:cubicBezTo>
                  <a:lnTo>
                    <a:pt x="24831" y="2027529"/>
                  </a:lnTo>
                  <a:cubicBezTo>
                    <a:pt x="11117" y="2027529"/>
                    <a:pt x="0" y="2016412"/>
                    <a:pt x="0" y="2002698"/>
                  </a:cubicBezTo>
                  <a:lnTo>
                    <a:pt x="0" y="24831"/>
                  </a:lnTo>
                  <a:cubicBezTo>
                    <a:pt x="0" y="18245"/>
                    <a:pt x="2616" y="11929"/>
                    <a:pt x="7273" y="7273"/>
                  </a:cubicBezTo>
                  <a:cubicBezTo>
                    <a:pt x="11929" y="2616"/>
                    <a:pt x="18245" y="0"/>
                    <a:pt x="24831" y="0"/>
                  </a:cubicBezTo>
                  <a:close/>
                </a:path>
              </a:pathLst>
            </a:custGeom>
            <a:solidFill>
              <a:srgbClr val="000000">
                <a:alpha val="0"/>
              </a:srgbClr>
            </a:solidFill>
            <a:ln w="9525" cap="rnd">
              <a:solidFill>
                <a:srgbClr val="FFFFFF"/>
              </a:solidFill>
              <a:prstDash val="solid"/>
              <a:round/>
            </a:ln>
          </p:spPr>
        </p:sp>
        <p:sp>
          <p:nvSpPr>
            <p:cNvPr name="TextBox 20" id="20"/>
            <p:cNvSpPr txBox="true"/>
            <p:nvPr/>
          </p:nvSpPr>
          <p:spPr>
            <a:xfrm>
              <a:off x="0" y="-47625"/>
              <a:ext cx="2052915" cy="2075154"/>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8341738" y="1948580"/>
            <a:ext cx="9406452" cy="7309720"/>
            <a:chOff x="0" y="0"/>
            <a:chExt cx="1457306" cy="1132467"/>
          </a:xfrm>
        </p:grpSpPr>
        <p:sp>
          <p:nvSpPr>
            <p:cNvPr name="Freeform 22" id="22"/>
            <p:cNvSpPr/>
            <p:nvPr/>
          </p:nvSpPr>
          <p:spPr>
            <a:xfrm flipH="false" flipV="false" rot="0">
              <a:off x="0" y="0"/>
              <a:ext cx="1457306" cy="1132467"/>
            </a:xfrm>
            <a:custGeom>
              <a:avLst/>
              <a:gdLst/>
              <a:ahLst/>
              <a:cxnLst/>
              <a:rect r="r" b="b" t="t" l="l"/>
              <a:pathLst>
                <a:path h="1132467" w="1457306">
                  <a:moveTo>
                    <a:pt x="20576" y="0"/>
                  </a:moveTo>
                  <a:lnTo>
                    <a:pt x="1436730" y="0"/>
                  </a:lnTo>
                  <a:cubicBezTo>
                    <a:pt x="1442187" y="0"/>
                    <a:pt x="1447420" y="2168"/>
                    <a:pt x="1451279" y="6027"/>
                  </a:cubicBezTo>
                  <a:cubicBezTo>
                    <a:pt x="1455138" y="9885"/>
                    <a:pt x="1457306" y="15119"/>
                    <a:pt x="1457306" y="20576"/>
                  </a:cubicBezTo>
                  <a:lnTo>
                    <a:pt x="1457306" y="1111891"/>
                  </a:lnTo>
                  <a:cubicBezTo>
                    <a:pt x="1457306" y="1117348"/>
                    <a:pt x="1455138" y="1122582"/>
                    <a:pt x="1451279" y="1126440"/>
                  </a:cubicBezTo>
                  <a:cubicBezTo>
                    <a:pt x="1447420" y="1130299"/>
                    <a:pt x="1442187" y="1132467"/>
                    <a:pt x="1436730" y="1132467"/>
                  </a:cubicBezTo>
                  <a:lnTo>
                    <a:pt x="20576" y="1132467"/>
                  </a:lnTo>
                  <a:cubicBezTo>
                    <a:pt x="15119" y="1132467"/>
                    <a:pt x="9885" y="1130299"/>
                    <a:pt x="6027" y="1126440"/>
                  </a:cubicBezTo>
                  <a:cubicBezTo>
                    <a:pt x="2168" y="1122582"/>
                    <a:pt x="0" y="1117348"/>
                    <a:pt x="0" y="1111891"/>
                  </a:cubicBezTo>
                  <a:lnTo>
                    <a:pt x="0" y="20576"/>
                  </a:lnTo>
                  <a:cubicBezTo>
                    <a:pt x="0" y="15119"/>
                    <a:pt x="2168" y="9885"/>
                    <a:pt x="6027" y="6027"/>
                  </a:cubicBezTo>
                  <a:cubicBezTo>
                    <a:pt x="9885" y="2168"/>
                    <a:pt x="15119" y="0"/>
                    <a:pt x="20576" y="0"/>
                  </a:cubicBezTo>
                  <a:close/>
                </a:path>
              </a:pathLst>
            </a:custGeom>
            <a:blipFill>
              <a:blip r:embed="rId3"/>
              <a:stretch>
                <a:fillRect l="0" t="-14342" r="0" b="-14342"/>
              </a:stretch>
            </a:blipFill>
          </p:spPr>
        </p:sp>
      </p:grpSp>
      <p:sp>
        <p:nvSpPr>
          <p:cNvPr name="Freeform 23" id="23"/>
          <p:cNvSpPr/>
          <p:nvPr/>
        </p:nvSpPr>
        <p:spPr>
          <a:xfrm flipH="false" flipV="false" rot="0">
            <a:off x="7953184" y="9509892"/>
            <a:ext cx="777108" cy="777108"/>
          </a:xfrm>
          <a:custGeom>
            <a:avLst/>
            <a:gdLst/>
            <a:ahLst/>
            <a:cxnLst/>
            <a:rect r="r" b="b" t="t" l="l"/>
            <a:pathLst>
              <a:path h="777108" w="777108">
                <a:moveTo>
                  <a:pt x="0" y="0"/>
                </a:moveTo>
                <a:lnTo>
                  <a:pt x="777108" y="0"/>
                </a:lnTo>
                <a:lnTo>
                  <a:pt x="777108" y="777108"/>
                </a:lnTo>
                <a:lnTo>
                  <a:pt x="0" y="777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0" y="-37186"/>
            <a:ext cx="2354385" cy="1951267"/>
          </a:xfrm>
          <a:custGeom>
            <a:avLst/>
            <a:gdLst/>
            <a:ahLst/>
            <a:cxnLst/>
            <a:rect r="r" b="b" t="t" l="l"/>
            <a:pathLst>
              <a:path h="1951267" w="2354385">
                <a:moveTo>
                  <a:pt x="0" y="0"/>
                </a:moveTo>
                <a:lnTo>
                  <a:pt x="2354385" y="0"/>
                </a:lnTo>
                <a:lnTo>
                  <a:pt x="2354385" y="1951267"/>
                </a:lnTo>
                <a:lnTo>
                  <a:pt x="0" y="1951267"/>
                </a:lnTo>
                <a:lnTo>
                  <a:pt x="0" y="0"/>
                </a:lnTo>
                <a:close/>
              </a:path>
            </a:pathLst>
          </a:custGeom>
          <a:blipFill>
            <a:blip r:embed="rId6"/>
            <a:stretch>
              <a:fillRect l="0" t="0" r="0" b="0"/>
            </a:stretch>
          </a:blipFill>
        </p:spPr>
      </p:sp>
      <p:sp>
        <p:nvSpPr>
          <p:cNvPr name="TextBox 25" id="25"/>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6" id="26"/>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7" id="27"/>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8" id="28"/>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9" id="29"/>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0" id="30"/>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1" id="31"/>
          <p:cNvSpPr txBox="true"/>
          <p:nvPr/>
        </p:nvSpPr>
        <p:spPr>
          <a:xfrm rot="0">
            <a:off x="588219" y="4352335"/>
            <a:ext cx="7209230" cy="5033645"/>
          </a:xfrm>
          <a:prstGeom prst="rect">
            <a:avLst/>
          </a:prstGeom>
        </p:spPr>
        <p:txBody>
          <a:bodyPr anchor="t" rtlCol="false" tIns="0" lIns="0" bIns="0" rIns="0">
            <a:spAutoFit/>
          </a:bodyPr>
          <a:lstStyle/>
          <a:p>
            <a:pPr algn="l">
              <a:lnSpc>
                <a:spcPts val="2379"/>
              </a:lnSpc>
            </a:pPr>
            <a:r>
              <a:rPr lang="en-US" sz="1699" spc="-67" b="true">
                <a:solidFill>
                  <a:srgbClr val="FFCC00"/>
                </a:solidFill>
                <a:latin typeface="Poppins Bold"/>
                <a:ea typeface="Poppins Bold"/>
                <a:cs typeface="Poppins Bold"/>
                <a:sym typeface="Poppins Bold"/>
              </a:rPr>
              <a:t>Overview</a:t>
            </a:r>
          </a:p>
          <a:p>
            <a:pPr algn="l">
              <a:lnSpc>
                <a:spcPts val="2379"/>
              </a:lnSpc>
            </a:pPr>
            <a:r>
              <a:rPr lang="en-US" sz="1699" spc="-67">
                <a:solidFill>
                  <a:srgbClr val="FFFFFF"/>
                </a:solidFill>
                <a:latin typeface="Poppins"/>
                <a:ea typeface="Poppins"/>
                <a:cs typeface="Poppins"/>
                <a:sym typeface="Poppins"/>
              </a:rPr>
              <a:t>Our AI chatbot connects directly to our operational data, allowing users to ask natural-language questions and instantly receive clear, data-driven answers supported by autogenerated charts and insights.</a:t>
            </a:r>
          </a:p>
          <a:p>
            <a:pPr algn="l">
              <a:lnSpc>
                <a:spcPts val="2379"/>
              </a:lnSpc>
              <a:spcBef>
                <a:spcPct val="0"/>
              </a:spcBef>
            </a:pPr>
          </a:p>
          <a:p>
            <a:pPr algn="l">
              <a:lnSpc>
                <a:spcPts val="2379"/>
              </a:lnSpc>
              <a:spcBef>
                <a:spcPct val="0"/>
              </a:spcBef>
            </a:pPr>
            <a:r>
              <a:rPr lang="en-US" b="true" sz="1699" spc="-67">
                <a:solidFill>
                  <a:srgbClr val="FFCC00"/>
                </a:solidFill>
                <a:latin typeface="Poppins Bold"/>
                <a:ea typeface="Poppins Bold"/>
                <a:cs typeface="Poppins Bold"/>
                <a:sym typeface="Poppins Bold"/>
              </a:rPr>
              <a:t>Key Features</a:t>
            </a:r>
          </a:p>
          <a:p>
            <a:pPr algn="l" marL="367029" indent="-183514" lvl="1">
              <a:lnSpc>
                <a:spcPts val="2379"/>
              </a:lnSpc>
              <a:buFont typeface="Arial"/>
              <a:buChar char="•"/>
            </a:pPr>
            <a:r>
              <a:rPr lang="en-US" sz="1699" spc="-67">
                <a:solidFill>
                  <a:srgbClr val="FFFFFF"/>
                </a:solidFill>
                <a:latin typeface="Poppins"/>
                <a:ea typeface="Poppins"/>
                <a:cs typeface="Poppins"/>
                <a:sym typeface="Poppins"/>
              </a:rPr>
              <a:t>Conversational Data Access: Users can query production, downtime, or performance metrics through simple chat prompts.</a:t>
            </a:r>
          </a:p>
          <a:p>
            <a:pPr algn="l">
              <a:lnSpc>
                <a:spcPts val="2379"/>
              </a:lnSpc>
              <a:spcBef>
                <a:spcPct val="0"/>
              </a:spcBef>
            </a:pPr>
          </a:p>
          <a:p>
            <a:pPr algn="l" marL="367029" indent="-183514" lvl="1">
              <a:lnSpc>
                <a:spcPts val="2379"/>
              </a:lnSpc>
              <a:buFont typeface="Arial"/>
              <a:buChar char="•"/>
            </a:pPr>
            <a:r>
              <a:rPr lang="en-US" sz="1699" spc="-67">
                <a:solidFill>
                  <a:srgbClr val="FFFFFF"/>
                </a:solidFill>
                <a:latin typeface="Poppins"/>
                <a:ea typeface="Poppins"/>
                <a:cs typeface="Poppins"/>
                <a:sym typeface="Poppins"/>
              </a:rPr>
              <a:t>Automated Visualizations: The chatbot generates tailored charts to illustrate trends, comparisons, or anomalies.</a:t>
            </a:r>
          </a:p>
          <a:p>
            <a:pPr algn="l">
              <a:lnSpc>
                <a:spcPts val="2379"/>
              </a:lnSpc>
              <a:spcBef>
                <a:spcPct val="0"/>
              </a:spcBef>
            </a:pPr>
          </a:p>
          <a:p>
            <a:pPr algn="l" marL="367029" indent="-183514" lvl="1">
              <a:lnSpc>
                <a:spcPts val="2379"/>
              </a:lnSpc>
              <a:buFont typeface="Arial"/>
              <a:buChar char="•"/>
            </a:pPr>
            <a:r>
              <a:rPr lang="en-US" sz="1699" spc="-67">
                <a:solidFill>
                  <a:srgbClr val="FFFFFF"/>
                </a:solidFill>
                <a:latin typeface="Poppins"/>
                <a:ea typeface="Poppins"/>
                <a:cs typeface="Poppins"/>
                <a:sym typeface="Poppins"/>
              </a:rPr>
              <a:t>Integrated Dashboard: A unified interface displays key KPIs, recommended actions, and historical insights.</a:t>
            </a:r>
          </a:p>
          <a:p>
            <a:pPr algn="l">
              <a:lnSpc>
                <a:spcPts val="2379"/>
              </a:lnSpc>
              <a:spcBef>
                <a:spcPct val="0"/>
              </a:spcBef>
            </a:pPr>
          </a:p>
          <a:p>
            <a:pPr algn="l" marL="367029" indent="-183514" lvl="1">
              <a:lnSpc>
                <a:spcPts val="2379"/>
              </a:lnSpc>
              <a:spcBef>
                <a:spcPct val="0"/>
              </a:spcBef>
              <a:buFont typeface="Arial"/>
              <a:buChar char="•"/>
            </a:pPr>
            <a:r>
              <a:rPr lang="en-US" sz="1699" spc="-67">
                <a:solidFill>
                  <a:srgbClr val="FFFFFF"/>
                </a:solidFill>
                <a:latin typeface="Poppins"/>
                <a:ea typeface="Poppins"/>
                <a:cs typeface="Poppins"/>
                <a:sym typeface="Poppins"/>
              </a:rPr>
              <a:t>Smart Insights: The system highlights patterns and provides context behind results.</a:t>
            </a:r>
          </a:p>
        </p:txBody>
      </p:sp>
      <p:sp>
        <p:nvSpPr>
          <p:cNvPr name="TextBox 32" id="32"/>
          <p:cNvSpPr txBox="true"/>
          <p:nvPr/>
        </p:nvSpPr>
        <p:spPr>
          <a:xfrm rot="0">
            <a:off x="588219" y="2124446"/>
            <a:ext cx="6243017" cy="1510665"/>
          </a:xfrm>
          <a:prstGeom prst="rect">
            <a:avLst/>
          </a:prstGeom>
        </p:spPr>
        <p:txBody>
          <a:bodyPr anchor="t" rtlCol="false" tIns="0" lIns="0" bIns="0" rIns="0">
            <a:spAutoFit/>
          </a:bodyPr>
          <a:lstStyle/>
          <a:p>
            <a:pPr algn="l" marL="0" indent="0" lvl="0">
              <a:lnSpc>
                <a:spcPts val="11760"/>
              </a:lnSpc>
              <a:spcBef>
                <a:spcPct val="0"/>
              </a:spcBef>
            </a:pPr>
            <a:r>
              <a:rPr lang="en-US" b="true" sz="8400" spc="-420">
                <a:solidFill>
                  <a:srgbClr val="FFDE59"/>
                </a:solidFill>
                <a:latin typeface="Poppins Semi-Bold"/>
                <a:ea typeface="Poppins Semi-Bold"/>
                <a:cs typeface="Poppins Semi-Bold"/>
                <a:sym typeface="Poppins Semi-Bold"/>
              </a:rPr>
              <a:t>AI Chatbot</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299662" y="1948580"/>
            <a:ext cx="7794662" cy="7698274"/>
            <a:chOff x="0" y="0"/>
            <a:chExt cx="2052915" cy="2027529"/>
          </a:xfrm>
        </p:grpSpPr>
        <p:sp>
          <p:nvSpPr>
            <p:cNvPr name="Freeform 19" id="19"/>
            <p:cNvSpPr/>
            <p:nvPr/>
          </p:nvSpPr>
          <p:spPr>
            <a:xfrm flipH="false" flipV="false" rot="0">
              <a:off x="0" y="0"/>
              <a:ext cx="2052915" cy="2027529"/>
            </a:xfrm>
            <a:custGeom>
              <a:avLst/>
              <a:gdLst/>
              <a:ahLst/>
              <a:cxnLst/>
              <a:rect r="r" b="b" t="t" l="l"/>
              <a:pathLst>
                <a:path h="2027529" w="2052915">
                  <a:moveTo>
                    <a:pt x="24831" y="0"/>
                  </a:moveTo>
                  <a:lnTo>
                    <a:pt x="2028084" y="0"/>
                  </a:lnTo>
                  <a:cubicBezTo>
                    <a:pt x="2041798" y="0"/>
                    <a:pt x="2052915" y="11117"/>
                    <a:pt x="2052915" y="24831"/>
                  </a:cubicBezTo>
                  <a:lnTo>
                    <a:pt x="2052915" y="2002698"/>
                  </a:lnTo>
                  <a:cubicBezTo>
                    <a:pt x="2052915" y="2009284"/>
                    <a:pt x="2050299" y="2015599"/>
                    <a:pt x="2045642" y="2020256"/>
                  </a:cubicBezTo>
                  <a:cubicBezTo>
                    <a:pt x="2040986" y="2024913"/>
                    <a:pt x="2034670" y="2027529"/>
                    <a:pt x="2028084" y="2027529"/>
                  </a:cubicBezTo>
                  <a:lnTo>
                    <a:pt x="24831" y="2027529"/>
                  </a:lnTo>
                  <a:cubicBezTo>
                    <a:pt x="11117" y="2027529"/>
                    <a:pt x="0" y="2016412"/>
                    <a:pt x="0" y="2002698"/>
                  </a:cubicBezTo>
                  <a:lnTo>
                    <a:pt x="0" y="24831"/>
                  </a:lnTo>
                  <a:cubicBezTo>
                    <a:pt x="0" y="18245"/>
                    <a:pt x="2616" y="11929"/>
                    <a:pt x="7273" y="7273"/>
                  </a:cubicBezTo>
                  <a:cubicBezTo>
                    <a:pt x="11929" y="2616"/>
                    <a:pt x="18245" y="0"/>
                    <a:pt x="24831" y="0"/>
                  </a:cubicBezTo>
                  <a:close/>
                </a:path>
              </a:pathLst>
            </a:custGeom>
            <a:solidFill>
              <a:srgbClr val="000000">
                <a:alpha val="0"/>
              </a:srgbClr>
            </a:solidFill>
            <a:ln w="9525" cap="rnd">
              <a:solidFill>
                <a:srgbClr val="FFFFFF"/>
              </a:solidFill>
              <a:prstDash val="solid"/>
              <a:round/>
            </a:ln>
          </p:spPr>
        </p:sp>
        <p:sp>
          <p:nvSpPr>
            <p:cNvPr name="TextBox 20" id="20"/>
            <p:cNvSpPr txBox="true"/>
            <p:nvPr/>
          </p:nvSpPr>
          <p:spPr>
            <a:xfrm>
              <a:off x="0" y="-47625"/>
              <a:ext cx="2052915" cy="2075154"/>
            </a:xfrm>
            <a:prstGeom prst="rect">
              <a:avLst/>
            </a:prstGeom>
          </p:spPr>
          <p:txBody>
            <a:bodyPr anchor="ctr" rtlCol="false" tIns="50800" lIns="50800" bIns="50800" rIns="50800"/>
            <a:lstStyle/>
            <a:p>
              <a:pPr algn="ctr">
                <a:lnSpc>
                  <a:spcPts val="1960"/>
                </a:lnSpc>
              </a:pPr>
              <a:r>
                <a:rPr lang="en-US" sz="1400" spc="-56">
                  <a:solidFill>
                    <a:srgbClr val="000000"/>
                  </a:solidFill>
                  <a:latin typeface="Poppins"/>
                  <a:ea typeface="Poppins"/>
                  <a:cs typeface="Poppins"/>
                  <a:sym typeface="Poppins"/>
                </a:rPr>
                <a:t>Adaptive &amp; Scalable: Learns from user interactions and can expand with future data sources or models.</a:t>
              </a:r>
            </a:p>
          </p:txBody>
        </p:sp>
      </p:grpSp>
      <p:grpSp>
        <p:nvGrpSpPr>
          <p:cNvPr name="Group 21" id="21"/>
          <p:cNvGrpSpPr/>
          <p:nvPr/>
        </p:nvGrpSpPr>
        <p:grpSpPr>
          <a:xfrm rot="0">
            <a:off x="8341738" y="1948580"/>
            <a:ext cx="9406452" cy="7309720"/>
            <a:chOff x="0" y="0"/>
            <a:chExt cx="1457306" cy="1132467"/>
          </a:xfrm>
        </p:grpSpPr>
        <p:sp>
          <p:nvSpPr>
            <p:cNvPr name="Freeform 22" id="22"/>
            <p:cNvSpPr/>
            <p:nvPr/>
          </p:nvSpPr>
          <p:spPr>
            <a:xfrm flipH="false" flipV="false" rot="0">
              <a:off x="0" y="0"/>
              <a:ext cx="1457306" cy="1132467"/>
            </a:xfrm>
            <a:custGeom>
              <a:avLst/>
              <a:gdLst/>
              <a:ahLst/>
              <a:cxnLst/>
              <a:rect r="r" b="b" t="t" l="l"/>
              <a:pathLst>
                <a:path h="1132467" w="1457306">
                  <a:moveTo>
                    <a:pt x="20576" y="0"/>
                  </a:moveTo>
                  <a:lnTo>
                    <a:pt x="1436730" y="0"/>
                  </a:lnTo>
                  <a:cubicBezTo>
                    <a:pt x="1442187" y="0"/>
                    <a:pt x="1447420" y="2168"/>
                    <a:pt x="1451279" y="6027"/>
                  </a:cubicBezTo>
                  <a:cubicBezTo>
                    <a:pt x="1455138" y="9885"/>
                    <a:pt x="1457306" y="15119"/>
                    <a:pt x="1457306" y="20576"/>
                  </a:cubicBezTo>
                  <a:lnTo>
                    <a:pt x="1457306" y="1111891"/>
                  </a:lnTo>
                  <a:cubicBezTo>
                    <a:pt x="1457306" y="1117348"/>
                    <a:pt x="1455138" y="1122582"/>
                    <a:pt x="1451279" y="1126440"/>
                  </a:cubicBezTo>
                  <a:cubicBezTo>
                    <a:pt x="1447420" y="1130299"/>
                    <a:pt x="1442187" y="1132467"/>
                    <a:pt x="1436730" y="1132467"/>
                  </a:cubicBezTo>
                  <a:lnTo>
                    <a:pt x="20576" y="1132467"/>
                  </a:lnTo>
                  <a:cubicBezTo>
                    <a:pt x="15119" y="1132467"/>
                    <a:pt x="9885" y="1130299"/>
                    <a:pt x="6027" y="1126440"/>
                  </a:cubicBezTo>
                  <a:cubicBezTo>
                    <a:pt x="2168" y="1122582"/>
                    <a:pt x="0" y="1117348"/>
                    <a:pt x="0" y="1111891"/>
                  </a:cubicBezTo>
                  <a:lnTo>
                    <a:pt x="0" y="20576"/>
                  </a:lnTo>
                  <a:cubicBezTo>
                    <a:pt x="0" y="15119"/>
                    <a:pt x="2168" y="9885"/>
                    <a:pt x="6027" y="6027"/>
                  </a:cubicBezTo>
                  <a:cubicBezTo>
                    <a:pt x="9885" y="2168"/>
                    <a:pt x="15119" y="0"/>
                    <a:pt x="20576" y="0"/>
                  </a:cubicBezTo>
                  <a:close/>
                </a:path>
              </a:pathLst>
            </a:custGeom>
            <a:blipFill>
              <a:blip r:embed="rId3"/>
              <a:stretch>
                <a:fillRect l="0" t="-14342" r="0" b="-14342"/>
              </a:stretch>
            </a:blipFill>
          </p:spPr>
        </p:sp>
      </p:grpSp>
      <p:sp>
        <p:nvSpPr>
          <p:cNvPr name="Freeform 23" id="23"/>
          <p:cNvSpPr/>
          <p:nvPr/>
        </p:nvSpPr>
        <p:spPr>
          <a:xfrm flipH="false" flipV="false" rot="0">
            <a:off x="8261979" y="9509892"/>
            <a:ext cx="777108" cy="777108"/>
          </a:xfrm>
          <a:custGeom>
            <a:avLst/>
            <a:gdLst/>
            <a:ahLst/>
            <a:cxnLst/>
            <a:rect r="r" b="b" t="t" l="l"/>
            <a:pathLst>
              <a:path h="777108" w="777108">
                <a:moveTo>
                  <a:pt x="0" y="0"/>
                </a:moveTo>
                <a:lnTo>
                  <a:pt x="777108" y="0"/>
                </a:lnTo>
                <a:lnTo>
                  <a:pt x="777108" y="777108"/>
                </a:lnTo>
                <a:lnTo>
                  <a:pt x="0" y="777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0" y="-37186"/>
            <a:ext cx="2354385" cy="1951267"/>
          </a:xfrm>
          <a:custGeom>
            <a:avLst/>
            <a:gdLst/>
            <a:ahLst/>
            <a:cxnLst/>
            <a:rect r="r" b="b" t="t" l="l"/>
            <a:pathLst>
              <a:path h="1951267" w="2354385">
                <a:moveTo>
                  <a:pt x="0" y="0"/>
                </a:moveTo>
                <a:lnTo>
                  <a:pt x="2354385" y="0"/>
                </a:lnTo>
                <a:lnTo>
                  <a:pt x="2354385" y="1951267"/>
                </a:lnTo>
                <a:lnTo>
                  <a:pt x="0" y="1951267"/>
                </a:lnTo>
                <a:lnTo>
                  <a:pt x="0" y="0"/>
                </a:lnTo>
                <a:close/>
              </a:path>
            </a:pathLst>
          </a:custGeom>
          <a:blipFill>
            <a:blip r:embed="rId6"/>
            <a:stretch>
              <a:fillRect l="0" t="0" r="0" b="0"/>
            </a:stretch>
          </a:blipFill>
        </p:spPr>
      </p:sp>
      <p:sp>
        <p:nvSpPr>
          <p:cNvPr name="TextBox 25" id="25"/>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6" id="26"/>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7" id="27"/>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8" id="28"/>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9" id="29"/>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0" id="30"/>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1" id="31"/>
          <p:cNvSpPr txBox="true"/>
          <p:nvPr/>
        </p:nvSpPr>
        <p:spPr>
          <a:xfrm rot="0">
            <a:off x="588219" y="4180972"/>
            <a:ext cx="7209230" cy="4147820"/>
          </a:xfrm>
          <a:prstGeom prst="rect">
            <a:avLst/>
          </a:prstGeom>
        </p:spPr>
        <p:txBody>
          <a:bodyPr anchor="t" rtlCol="false" tIns="0" lIns="0" bIns="0" rIns="0">
            <a:spAutoFit/>
          </a:bodyPr>
          <a:lstStyle/>
          <a:p>
            <a:pPr algn="l">
              <a:lnSpc>
                <a:spcPts val="2379"/>
              </a:lnSpc>
            </a:pPr>
            <a:r>
              <a:rPr lang="en-US" sz="1699" spc="-67" b="true">
                <a:solidFill>
                  <a:srgbClr val="FFCC00"/>
                </a:solidFill>
                <a:latin typeface="Poppins Bold"/>
                <a:ea typeface="Poppins Bold"/>
                <a:cs typeface="Poppins Bold"/>
                <a:sym typeface="Poppins Bold"/>
              </a:rPr>
              <a:t>Benefits</a:t>
            </a:r>
          </a:p>
          <a:p>
            <a:pPr algn="l">
              <a:lnSpc>
                <a:spcPts val="2379"/>
              </a:lnSpc>
            </a:pPr>
          </a:p>
          <a:p>
            <a:pPr algn="l" marL="367029" indent="-183514" lvl="1">
              <a:lnSpc>
                <a:spcPts val="2379"/>
              </a:lnSpc>
              <a:buFont typeface="Arial"/>
              <a:buChar char="•"/>
            </a:pPr>
            <a:r>
              <a:rPr lang="en-US" sz="1699" spc="-67">
                <a:solidFill>
                  <a:srgbClr val="FFFFFF"/>
                </a:solidFill>
                <a:latin typeface="Poppins"/>
                <a:ea typeface="Poppins"/>
                <a:cs typeface="Poppins"/>
                <a:sym typeface="Poppins"/>
              </a:rPr>
              <a:t>Fast</a:t>
            </a:r>
            <a:r>
              <a:rPr lang="en-US" sz="1699" spc="-67">
                <a:solidFill>
                  <a:srgbClr val="FFFFFF"/>
                </a:solidFill>
                <a:latin typeface="Poppins"/>
                <a:ea typeface="Poppins"/>
                <a:cs typeface="Poppins"/>
                <a:sym typeface="Poppins"/>
              </a:rPr>
              <a:t>er Decision-Making: Eliminates manual data searching and speeds up access to critical insights.</a:t>
            </a:r>
          </a:p>
          <a:p>
            <a:pPr algn="l">
              <a:lnSpc>
                <a:spcPts val="2379"/>
              </a:lnSpc>
              <a:spcBef>
                <a:spcPct val="0"/>
              </a:spcBef>
            </a:pPr>
          </a:p>
          <a:p>
            <a:pPr algn="l" marL="367029" indent="-183514" lvl="1">
              <a:lnSpc>
                <a:spcPts val="2379"/>
              </a:lnSpc>
              <a:buFont typeface="Arial"/>
              <a:buChar char="•"/>
            </a:pPr>
            <a:r>
              <a:rPr lang="en-US" sz="1699" spc="-67">
                <a:solidFill>
                  <a:srgbClr val="FFFFFF"/>
                </a:solidFill>
                <a:latin typeface="Poppins"/>
                <a:ea typeface="Poppins"/>
                <a:cs typeface="Poppins"/>
                <a:sym typeface="Poppins"/>
              </a:rPr>
              <a:t>Impr</a:t>
            </a:r>
            <a:r>
              <a:rPr lang="en-US" sz="1699" spc="-67">
                <a:solidFill>
                  <a:srgbClr val="FFFFFF"/>
                </a:solidFill>
                <a:latin typeface="Poppins"/>
                <a:ea typeface="Poppins"/>
                <a:cs typeface="Poppins"/>
                <a:sym typeface="Poppins"/>
              </a:rPr>
              <a:t>oved Accuracy: Reduces human interpretation errors by using consistent, up-to-date data sources.</a:t>
            </a:r>
          </a:p>
          <a:p>
            <a:pPr algn="l">
              <a:lnSpc>
                <a:spcPts val="2379"/>
              </a:lnSpc>
              <a:spcBef>
                <a:spcPct val="0"/>
              </a:spcBef>
            </a:pPr>
          </a:p>
          <a:p>
            <a:pPr algn="l" marL="367029" indent="-183514" lvl="1">
              <a:lnSpc>
                <a:spcPts val="2379"/>
              </a:lnSpc>
              <a:buFont typeface="Arial"/>
              <a:buChar char="•"/>
            </a:pPr>
            <a:r>
              <a:rPr lang="en-US" sz="1699" spc="-67">
                <a:solidFill>
                  <a:srgbClr val="FFFFFF"/>
                </a:solidFill>
                <a:latin typeface="Poppins"/>
                <a:ea typeface="Poppins"/>
                <a:cs typeface="Poppins"/>
                <a:sym typeface="Poppins"/>
              </a:rPr>
              <a:t>Us</a:t>
            </a:r>
            <a:r>
              <a:rPr lang="en-US" sz="1699" spc="-67">
                <a:solidFill>
                  <a:srgbClr val="FFFFFF"/>
                </a:solidFill>
                <a:latin typeface="Poppins"/>
                <a:ea typeface="Poppins"/>
                <a:cs typeface="Poppins"/>
                <a:sym typeface="Poppins"/>
              </a:rPr>
              <a:t>er-Friendly: Accessible for both technical and non-technical staff, promoting wider data adoption.</a:t>
            </a:r>
          </a:p>
          <a:p>
            <a:pPr algn="l">
              <a:lnSpc>
                <a:spcPts val="2379"/>
              </a:lnSpc>
            </a:pPr>
          </a:p>
          <a:p>
            <a:pPr algn="l">
              <a:lnSpc>
                <a:spcPts val="2379"/>
              </a:lnSpc>
              <a:spcBef>
                <a:spcPct val="0"/>
              </a:spcBef>
            </a:pPr>
            <a:r>
              <a:rPr lang="en-US" b="true" sz="1699" spc="-67">
                <a:solidFill>
                  <a:srgbClr val="FFCC00"/>
                </a:solidFill>
                <a:latin typeface="Poppins Bold"/>
                <a:ea typeface="Poppins Bold"/>
                <a:cs typeface="Poppins Bold"/>
                <a:sym typeface="Poppins Bold"/>
              </a:rPr>
              <a:t>Adaptive &amp; Scalable:</a:t>
            </a:r>
            <a:r>
              <a:rPr lang="en-US" sz="1699" spc="-67">
                <a:solidFill>
                  <a:srgbClr val="FFFFFF"/>
                </a:solidFill>
                <a:latin typeface="Poppins"/>
                <a:ea typeface="Poppins"/>
                <a:cs typeface="Poppins"/>
                <a:sym typeface="Poppins"/>
              </a:rPr>
              <a:t> Learns from user interactions and can expand with future data sources or models.</a:t>
            </a:r>
          </a:p>
          <a:p>
            <a:pPr algn="l">
              <a:lnSpc>
                <a:spcPts val="2379"/>
              </a:lnSpc>
              <a:spcBef>
                <a:spcPct val="0"/>
              </a:spcBef>
            </a:pPr>
          </a:p>
        </p:txBody>
      </p:sp>
      <p:sp>
        <p:nvSpPr>
          <p:cNvPr name="TextBox 32" id="32"/>
          <p:cNvSpPr txBox="true"/>
          <p:nvPr/>
        </p:nvSpPr>
        <p:spPr>
          <a:xfrm rot="0">
            <a:off x="588219" y="2124446"/>
            <a:ext cx="6243017" cy="1510665"/>
          </a:xfrm>
          <a:prstGeom prst="rect">
            <a:avLst/>
          </a:prstGeom>
        </p:spPr>
        <p:txBody>
          <a:bodyPr anchor="t" rtlCol="false" tIns="0" lIns="0" bIns="0" rIns="0">
            <a:spAutoFit/>
          </a:bodyPr>
          <a:lstStyle/>
          <a:p>
            <a:pPr algn="l" marL="0" indent="0" lvl="0">
              <a:lnSpc>
                <a:spcPts val="11760"/>
              </a:lnSpc>
              <a:spcBef>
                <a:spcPct val="0"/>
              </a:spcBef>
            </a:pPr>
            <a:r>
              <a:rPr lang="en-US" b="true" sz="8400" spc="-420">
                <a:solidFill>
                  <a:srgbClr val="FFDE59"/>
                </a:solidFill>
                <a:latin typeface="Poppins Semi-Bold"/>
                <a:ea typeface="Poppins Semi-Bold"/>
                <a:cs typeface="Poppins Semi-Bold"/>
                <a:sym typeface="Poppins Semi-Bold"/>
              </a:rPr>
              <a:t>AI Chatbot</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922655"/>
            <a:ext cx="196627" cy="196627"/>
          </a:xfrm>
          <a:custGeom>
            <a:avLst/>
            <a:gdLst/>
            <a:ahLst/>
            <a:cxnLst/>
            <a:rect r="r" b="b" t="t" l="l"/>
            <a:pathLst>
              <a:path h="196627" w="196627">
                <a:moveTo>
                  <a:pt x="0" y="0"/>
                </a:moveTo>
                <a:lnTo>
                  <a:pt x="196627" y="0"/>
                </a:lnTo>
                <a:lnTo>
                  <a:pt x="196627" y="196627"/>
                </a:lnTo>
                <a:lnTo>
                  <a:pt x="0" y="196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303046" y="805553"/>
            <a:ext cx="956254" cy="446294"/>
            <a:chOff x="0" y="0"/>
            <a:chExt cx="251853" cy="117542"/>
          </a:xfrm>
        </p:grpSpPr>
        <p:sp>
          <p:nvSpPr>
            <p:cNvPr name="Freeform 5" id="5"/>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6" id="6"/>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7" id="7"/>
          <p:cNvGrpSpPr/>
          <p:nvPr/>
        </p:nvGrpSpPr>
        <p:grpSpPr>
          <a:xfrm rot="0">
            <a:off x="7563123" y="980335"/>
            <a:ext cx="81266" cy="8126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9039087" y="980335"/>
            <a:ext cx="81266" cy="8126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3" id="13"/>
          <p:cNvGrpSpPr/>
          <p:nvPr/>
        </p:nvGrpSpPr>
        <p:grpSpPr>
          <a:xfrm rot="0">
            <a:off x="10386586" y="980335"/>
            <a:ext cx="81266" cy="812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6" id="16"/>
          <p:cNvGrpSpPr/>
          <p:nvPr/>
        </p:nvGrpSpPr>
        <p:grpSpPr>
          <a:xfrm rot="0">
            <a:off x="6390754" y="864104"/>
            <a:ext cx="880963" cy="329192"/>
            <a:chOff x="0" y="0"/>
            <a:chExt cx="232023" cy="86701"/>
          </a:xfrm>
        </p:grpSpPr>
        <p:sp>
          <p:nvSpPr>
            <p:cNvPr name="Freeform 17" id="17"/>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8" id="18"/>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sp>
        <p:nvSpPr>
          <p:cNvPr name="TextBox 19" id="19"/>
          <p:cNvSpPr txBox="true"/>
          <p:nvPr/>
        </p:nvSpPr>
        <p:spPr>
          <a:xfrm rot="0">
            <a:off x="5332483" y="1649507"/>
            <a:ext cx="7623034" cy="1505590"/>
          </a:xfrm>
          <a:prstGeom prst="rect">
            <a:avLst/>
          </a:prstGeom>
        </p:spPr>
        <p:txBody>
          <a:bodyPr anchor="t" rtlCol="false" tIns="0" lIns="0" bIns="0" rIns="0">
            <a:spAutoFit/>
          </a:bodyPr>
          <a:lstStyle/>
          <a:p>
            <a:pPr algn="l" marL="0" indent="0" lvl="0">
              <a:lnSpc>
                <a:spcPts val="10120"/>
              </a:lnSpc>
              <a:spcBef>
                <a:spcPct val="0"/>
              </a:spcBef>
            </a:pPr>
            <a:r>
              <a:rPr lang="en-US" b="true" sz="11500" spc="-575">
                <a:solidFill>
                  <a:srgbClr val="FFDE59"/>
                </a:solidFill>
                <a:latin typeface="Poppins Semi-Bold"/>
                <a:ea typeface="Poppins Semi-Bold"/>
                <a:cs typeface="Poppins Semi-Bold"/>
                <a:sym typeface="Poppins Semi-Bold"/>
              </a:rPr>
              <a:t>AI Chatbot</a:t>
            </a:r>
          </a:p>
        </p:txBody>
      </p:sp>
      <p:grpSp>
        <p:nvGrpSpPr>
          <p:cNvPr name="Group 20" id="20"/>
          <p:cNvGrpSpPr>
            <a:grpSpLocks noChangeAspect="true"/>
          </p:cNvGrpSpPr>
          <p:nvPr/>
        </p:nvGrpSpPr>
        <p:grpSpPr>
          <a:xfrm rot="0">
            <a:off x="3637882" y="3374172"/>
            <a:ext cx="11271061" cy="6464945"/>
            <a:chOff x="0" y="0"/>
            <a:chExt cx="7981950" cy="4578350"/>
          </a:xfrm>
        </p:grpSpPr>
        <p:sp>
          <p:nvSpPr>
            <p:cNvPr name="Freeform 21" id="2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CCCCCC"/>
            </a:solidFill>
          </p:spPr>
        </p:sp>
        <p:sp>
          <p:nvSpPr>
            <p:cNvPr name="Freeform 22" id="2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3" id="2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4" id="2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5" id="2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15358" t="0" r="-15358" b="0"/>
              </a:stretch>
            </a:blipFill>
          </p:spPr>
        </p:sp>
      </p:grpSp>
      <p:sp>
        <p:nvSpPr>
          <p:cNvPr name="TextBox 26" id="26"/>
          <p:cNvSpPr txBox="true"/>
          <p:nvPr/>
        </p:nvSpPr>
        <p:spPr>
          <a:xfrm rot="0">
            <a:off x="1374271" y="867298"/>
            <a:ext cx="1187397" cy="259715"/>
          </a:xfrm>
          <a:prstGeom prst="rect">
            <a:avLst/>
          </a:prstGeom>
        </p:spPr>
        <p:txBody>
          <a:bodyPr anchor="t" rtlCol="false" tIns="0" lIns="0" bIns="0" rIns="0">
            <a:spAutoFit/>
          </a:bodyPr>
          <a:lstStyle/>
          <a:p>
            <a:pPr algn="l">
              <a:lnSpc>
                <a:spcPts val="1960"/>
              </a:lnSpc>
              <a:spcBef>
                <a:spcPct val="0"/>
              </a:spcBef>
            </a:pPr>
            <a:r>
              <a:rPr lang="en-US" b="true" sz="1400" spc="-70">
                <a:solidFill>
                  <a:srgbClr val="FFFFFF"/>
                </a:solidFill>
                <a:latin typeface="Poppins Semi-Bold"/>
                <a:ea typeface="Poppins Semi-Bold"/>
                <a:cs typeface="Poppins Semi-Bold"/>
                <a:sym typeface="Poppins Semi-Bold"/>
              </a:rPr>
              <a:t>Rimberio</a:t>
            </a:r>
          </a:p>
        </p:txBody>
      </p:sp>
      <p:sp>
        <p:nvSpPr>
          <p:cNvPr name="TextBox 27" id="27"/>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8" id="28"/>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9" id="29"/>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0" id="30"/>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1" id="31"/>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2" id="32"/>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19" id="19"/>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0" id="20"/>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1" id="21"/>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2" id="22"/>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23" id="23"/>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grpSp>
        <p:nvGrpSpPr>
          <p:cNvPr name="Group 24" id="24"/>
          <p:cNvGrpSpPr/>
          <p:nvPr/>
        </p:nvGrpSpPr>
        <p:grpSpPr>
          <a:xfrm rot="0">
            <a:off x="8341738" y="2537512"/>
            <a:ext cx="8917562" cy="6732938"/>
            <a:chOff x="0" y="0"/>
            <a:chExt cx="2348658" cy="1773284"/>
          </a:xfrm>
        </p:grpSpPr>
        <p:sp>
          <p:nvSpPr>
            <p:cNvPr name="Freeform 25" id="25"/>
            <p:cNvSpPr/>
            <p:nvPr/>
          </p:nvSpPr>
          <p:spPr>
            <a:xfrm flipH="false" flipV="false" rot="0">
              <a:off x="0" y="0"/>
              <a:ext cx="2348658" cy="1773284"/>
            </a:xfrm>
            <a:custGeom>
              <a:avLst/>
              <a:gdLst/>
              <a:ahLst/>
              <a:cxnLst/>
              <a:rect r="r" b="b" t="t" l="l"/>
              <a:pathLst>
                <a:path h="1773284" w="2348658">
                  <a:moveTo>
                    <a:pt x="21704" y="0"/>
                  </a:moveTo>
                  <a:lnTo>
                    <a:pt x="2326954" y="0"/>
                  </a:lnTo>
                  <a:cubicBezTo>
                    <a:pt x="2332710" y="0"/>
                    <a:pt x="2338231" y="2287"/>
                    <a:pt x="2342301" y="6357"/>
                  </a:cubicBezTo>
                  <a:cubicBezTo>
                    <a:pt x="2346372" y="10427"/>
                    <a:pt x="2348658" y="15948"/>
                    <a:pt x="2348658" y="21704"/>
                  </a:cubicBezTo>
                  <a:lnTo>
                    <a:pt x="2348658" y="1751580"/>
                  </a:lnTo>
                  <a:cubicBezTo>
                    <a:pt x="2348658" y="1757336"/>
                    <a:pt x="2346372" y="1762857"/>
                    <a:pt x="2342301" y="1766927"/>
                  </a:cubicBezTo>
                  <a:cubicBezTo>
                    <a:pt x="2338231" y="1770997"/>
                    <a:pt x="2332710" y="1773284"/>
                    <a:pt x="2326954" y="1773284"/>
                  </a:cubicBezTo>
                  <a:lnTo>
                    <a:pt x="21704" y="1773284"/>
                  </a:lnTo>
                  <a:cubicBezTo>
                    <a:pt x="15948" y="1773284"/>
                    <a:pt x="10427" y="1770997"/>
                    <a:pt x="6357" y="1766927"/>
                  </a:cubicBezTo>
                  <a:cubicBezTo>
                    <a:pt x="2287" y="1762857"/>
                    <a:pt x="0" y="1757336"/>
                    <a:pt x="0" y="1751580"/>
                  </a:cubicBezTo>
                  <a:lnTo>
                    <a:pt x="0" y="21704"/>
                  </a:lnTo>
                  <a:cubicBezTo>
                    <a:pt x="0" y="15948"/>
                    <a:pt x="2287" y="10427"/>
                    <a:pt x="6357" y="6357"/>
                  </a:cubicBezTo>
                  <a:cubicBezTo>
                    <a:pt x="10427" y="2287"/>
                    <a:pt x="15948" y="0"/>
                    <a:pt x="21704" y="0"/>
                  </a:cubicBezTo>
                  <a:close/>
                </a:path>
              </a:pathLst>
            </a:custGeom>
            <a:solidFill>
              <a:srgbClr val="000000">
                <a:alpha val="0"/>
              </a:srgbClr>
            </a:solidFill>
            <a:ln w="9525" cap="rnd">
              <a:solidFill>
                <a:srgbClr val="FFFFFF"/>
              </a:solidFill>
              <a:prstDash val="solid"/>
              <a:round/>
            </a:ln>
          </p:spPr>
        </p:sp>
        <p:sp>
          <p:nvSpPr>
            <p:cNvPr name="TextBox 26" id="26"/>
            <p:cNvSpPr txBox="true"/>
            <p:nvPr/>
          </p:nvSpPr>
          <p:spPr>
            <a:xfrm>
              <a:off x="0" y="-47625"/>
              <a:ext cx="2348658" cy="1820909"/>
            </a:xfrm>
            <a:prstGeom prst="rect">
              <a:avLst/>
            </a:prstGeom>
          </p:spPr>
          <p:txBody>
            <a:bodyPr anchor="ctr" rtlCol="false" tIns="50800" lIns="50800" bIns="50800" rIns="50800"/>
            <a:lstStyle/>
            <a:p>
              <a:pPr algn="ctr">
                <a:lnSpc>
                  <a:spcPts val="1960"/>
                </a:lnSpc>
              </a:pPr>
            </a:p>
          </p:txBody>
        </p:sp>
      </p:grpSp>
      <p:sp>
        <p:nvSpPr>
          <p:cNvPr name="TextBox 27" id="27"/>
          <p:cNvSpPr txBox="true"/>
          <p:nvPr/>
        </p:nvSpPr>
        <p:spPr>
          <a:xfrm rot="0">
            <a:off x="8755302" y="3288239"/>
            <a:ext cx="2882658" cy="899795"/>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Three primary tables were joined using Batch ID and Product ID.</a:t>
            </a:r>
          </a:p>
        </p:txBody>
      </p:sp>
      <p:sp>
        <p:nvSpPr>
          <p:cNvPr name="TextBox 28" id="28"/>
          <p:cNvSpPr txBox="true"/>
          <p:nvPr/>
        </p:nvSpPr>
        <p:spPr>
          <a:xfrm rot="0">
            <a:off x="712140" y="1930682"/>
            <a:ext cx="7313038" cy="2960751"/>
          </a:xfrm>
          <a:prstGeom prst="rect">
            <a:avLst/>
          </a:prstGeom>
        </p:spPr>
        <p:txBody>
          <a:bodyPr anchor="t" rtlCol="false" tIns="0" lIns="0" bIns="0" rIns="0">
            <a:spAutoFit/>
          </a:bodyPr>
          <a:lstStyle/>
          <a:p>
            <a:pPr algn="l" marL="0" indent="0" lvl="0">
              <a:lnSpc>
                <a:spcPts val="7392"/>
              </a:lnSpc>
              <a:spcBef>
                <a:spcPct val="0"/>
              </a:spcBef>
            </a:pPr>
            <a:r>
              <a:rPr lang="en-US" b="true" sz="8400" spc="-420">
                <a:solidFill>
                  <a:srgbClr val="FFDE59"/>
                </a:solidFill>
                <a:latin typeface="Poppins Semi-Bold"/>
                <a:ea typeface="Poppins Semi-Bold"/>
                <a:cs typeface="Poppins Semi-Bold"/>
                <a:sym typeface="Poppins Semi-Bold"/>
              </a:rPr>
              <a:t>Da</a:t>
            </a:r>
            <a:r>
              <a:rPr lang="en-US" b="true" sz="8400" spc="-420" strike="noStrike" u="none">
                <a:solidFill>
                  <a:srgbClr val="FFDE59"/>
                </a:solidFill>
                <a:latin typeface="Poppins Semi-Bold"/>
                <a:ea typeface="Poppins Semi-Bold"/>
                <a:cs typeface="Poppins Semi-Bold"/>
                <a:sym typeface="Poppins Semi-Bold"/>
              </a:rPr>
              <a:t>ta</a:t>
            </a:r>
            <a:r>
              <a:rPr lang="en-US" b="true" sz="8400" spc="-420" strike="noStrike" u="none">
                <a:solidFill>
                  <a:srgbClr val="FFDE59"/>
                </a:solidFill>
                <a:latin typeface="Poppins Semi-Bold"/>
                <a:ea typeface="Poppins Semi-Bold"/>
                <a:cs typeface="Poppins Semi-Bold"/>
                <a:sym typeface="Poppins Semi-Bold"/>
              </a:rPr>
              <a:t> Prepro</a:t>
            </a:r>
            <a:r>
              <a:rPr lang="en-US" b="true" sz="8400" spc="-420" strike="noStrike" u="none">
                <a:solidFill>
                  <a:srgbClr val="FFDE59"/>
                </a:solidFill>
                <a:latin typeface="Poppins Semi-Bold"/>
                <a:ea typeface="Poppins Semi-Bold"/>
                <a:cs typeface="Poppins Semi-Bold"/>
                <a:sym typeface="Poppins Semi-Bold"/>
              </a:rPr>
              <a:t>ce</a:t>
            </a:r>
            <a:r>
              <a:rPr lang="en-US" b="true" sz="8400" spc="-420" strike="noStrike" u="none">
                <a:solidFill>
                  <a:srgbClr val="FFDE59"/>
                </a:solidFill>
                <a:latin typeface="Poppins Semi-Bold"/>
                <a:ea typeface="Poppins Semi-Bold"/>
                <a:cs typeface="Poppins Semi-Bold"/>
                <a:sym typeface="Poppins Semi-Bold"/>
              </a:rPr>
              <a:t>ssing</a:t>
            </a:r>
          </a:p>
          <a:p>
            <a:pPr algn="l" marL="0" indent="0" lvl="0">
              <a:lnSpc>
                <a:spcPts val="7392"/>
              </a:lnSpc>
              <a:spcBef>
                <a:spcPct val="0"/>
              </a:spcBef>
            </a:pPr>
            <a:r>
              <a:rPr lang="en-US" b="true" sz="8400" spc="-420" strike="noStrike" u="none">
                <a:solidFill>
                  <a:srgbClr val="FFDE59"/>
                </a:solidFill>
                <a:latin typeface="Poppins Semi-Bold"/>
                <a:ea typeface="Poppins Semi-Bold"/>
                <a:cs typeface="Poppins Semi-Bold"/>
                <a:sym typeface="Poppins Semi-Bold"/>
              </a:rPr>
              <a:t>for ML</a:t>
            </a:r>
          </a:p>
        </p:txBody>
      </p:sp>
      <p:sp>
        <p:nvSpPr>
          <p:cNvPr name="TextBox 29" id="29"/>
          <p:cNvSpPr txBox="true"/>
          <p:nvPr/>
        </p:nvSpPr>
        <p:spPr>
          <a:xfrm rot="0">
            <a:off x="8755302" y="2777645"/>
            <a:ext cx="2503776"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Data Merging</a:t>
            </a:r>
          </a:p>
        </p:txBody>
      </p:sp>
      <p:grpSp>
        <p:nvGrpSpPr>
          <p:cNvPr name="Group 30" id="30"/>
          <p:cNvGrpSpPr/>
          <p:nvPr/>
        </p:nvGrpSpPr>
        <p:grpSpPr>
          <a:xfrm rot="0">
            <a:off x="1028700" y="5603359"/>
            <a:ext cx="6243017" cy="3654941"/>
            <a:chOff x="0" y="0"/>
            <a:chExt cx="967207" cy="566246"/>
          </a:xfrm>
        </p:grpSpPr>
        <p:sp>
          <p:nvSpPr>
            <p:cNvPr name="Freeform 31" id="31"/>
            <p:cNvSpPr/>
            <p:nvPr/>
          </p:nvSpPr>
          <p:spPr>
            <a:xfrm flipH="false" flipV="false" rot="0">
              <a:off x="0" y="0"/>
              <a:ext cx="967207" cy="566246"/>
            </a:xfrm>
            <a:custGeom>
              <a:avLst/>
              <a:gdLst/>
              <a:ahLst/>
              <a:cxnLst/>
              <a:rect r="r" b="b" t="t" l="l"/>
              <a:pathLst>
                <a:path h="566246" w="967207">
                  <a:moveTo>
                    <a:pt x="31002" y="0"/>
                  </a:moveTo>
                  <a:lnTo>
                    <a:pt x="936204" y="0"/>
                  </a:lnTo>
                  <a:cubicBezTo>
                    <a:pt x="944427" y="0"/>
                    <a:pt x="952312" y="3266"/>
                    <a:pt x="958126" y="9080"/>
                  </a:cubicBezTo>
                  <a:cubicBezTo>
                    <a:pt x="963940" y="14894"/>
                    <a:pt x="967207" y="22780"/>
                    <a:pt x="967207" y="31002"/>
                  </a:cubicBezTo>
                  <a:lnTo>
                    <a:pt x="967207" y="535244"/>
                  </a:lnTo>
                  <a:cubicBezTo>
                    <a:pt x="967207" y="543466"/>
                    <a:pt x="963940" y="551352"/>
                    <a:pt x="958126" y="557166"/>
                  </a:cubicBezTo>
                  <a:cubicBezTo>
                    <a:pt x="952312" y="562980"/>
                    <a:pt x="944427" y="566246"/>
                    <a:pt x="936204" y="566246"/>
                  </a:cubicBezTo>
                  <a:lnTo>
                    <a:pt x="31002" y="566246"/>
                  </a:lnTo>
                  <a:cubicBezTo>
                    <a:pt x="22780" y="566246"/>
                    <a:pt x="14894" y="562980"/>
                    <a:pt x="9080" y="557166"/>
                  </a:cubicBezTo>
                  <a:cubicBezTo>
                    <a:pt x="3266" y="551352"/>
                    <a:pt x="0" y="543466"/>
                    <a:pt x="0" y="535244"/>
                  </a:cubicBezTo>
                  <a:lnTo>
                    <a:pt x="0" y="31002"/>
                  </a:lnTo>
                  <a:cubicBezTo>
                    <a:pt x="0" y="22780"/>
                    <a:pt x="3266" y="14894"/>
                    <a:pt x="9080" y="9080"/>
                  </a:cubicBezTo>
                  <a:cubicBezTo>
                    <a:pt x="14894" y="3266"/>
                    <a:pt x="22780" y="0"/>
                    <a:pt x="31002" y="0"/>
                  </a:cubicBezTo>
                  <a:close/>
                </a:path>
              </a:pathLst>
            </a:custGeom>
            <a:blipFill>
              <a:blip r:embed="rId3"/>
              <a:stretch>
                <a:fillRect l="0" t="-78187" r="0" b="-78187"/>
              </a:stretch>
            </a:blipFill>
          </p:spPr>
        </p:sp>
      </p:grpSp>
      <p:sp>
        <p:nvSpPr>
          <p:cNvPr name="Freeform 32" id="32"/>
          <p:cNvSpPr/>
          <p:nvPr/>
        </p:nvSpPr>
        <p:spPr>
          <a:xfrm flipH="false" flipV="false" rot="0">
            <a:off x="13420388" y="7764391"/>
            <a:ext cx="528285" cy="528285"/>
          </a:xfrm>
          <a:custGeom>
            <a:avLst/>
            <a:gdLst/>
            <a:ahLst/>
            <a:cxnLst/>
            <a:rect r="r" b="b" t="t" l="l"/>
            <a:pathLst>
              <a:path h="528285" w="528285">
                <a:moveTo>
                  <a:pt x="0" y="0"/>
                </a:moveTo>
                <a:lnTo>
                  <a:pt x="528285" y="0"/>
                </a:lnTo>
                <a:lnTo>
                  <a:pt x="528285" y="528286"/>
                </a:lnTo>
                <a:lnTo>
                  <a:pt x="0" y="528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8755302" y="4652768"/>
            <a:ext cx="3630373"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Datetime Handling</a:t>
            </a:r>
          </a:p>
        </p:txBody>
      </p:sp>
      <p:sp>
        <p:nvSpPr>
          <p:cNvPr name="TextBox 34" id="34"/>
          <p:cNvSpPr txBox="true"/>
          <p:nvPr/>
        </p:nvSpPr>
        <p:spPr>
          <a:xfrm rot="0">
            <a:off x="8792197" y="5225856"/>
            <a:ext cx="2882658" cy="1785620"/>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Correcting "Overnight Batches" (where End Time &lt; Start Time) and calculating the actual Batch Duration in minutes.</a:t>
            </a:r>
          </a:p>
          <a:p>
            <a:pPr algn="l">
              <a:lnSpc>
                <a:spcPts val="2379"/>
              </a:lnSpc>
              <a:spcBef>
                <a:spcPct val="0"/>
              </a:spcBef>
            </a:pPr>
          </a:p>
        </p:txBody>
      </p:sp>
      <p:sp>
        <p:nvSpPr>
          <p:cNvPr name="TextBox 35" id="35"/>
          <p:cNvSpPr txBox="true"/>
          <p:nvPr/>
        </p:nvSpPr>
        <p:spPr>
          <a:xfrm rot="0">
            <a:off x="8755302" y="7041638"/>
            <a:ext cx="3630373"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Target Aggregation</a:t>
            </a:r>
          </a:p>
        </p:txBody>
      </p:sp>
      <p:sp>
        <p:nvSpPr>
          <p:cNvPr name="TextBox 36" id="36"/>
          <p:cNvSpPr txBox="true"/>
          <p:nvPr/>
        </p:nvSpPr>
        <p:spPr>
          <a:xfrm rot="0">
            <a:off x="8904723" y="7613139"/>
            <a:ext cx="2882658" cy="899795"/>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Three primary tables were joined using Batch ID and Product ID.</a:t>
            </a:r>
          </a:p>
        </p:txBody>
      </p:sp>
      <p:sp>
        <p:nvSpPr>
          <p:cNvPr name="TextBox 37" id="37"/>
          <p:cNvSpPr txBox="true"/>
          <p:nvPr/>
        </p:nvSpPr>
        <p:spPr>
          <a:xfrm rot="0">
            <a:off x="13212868" y="2777645"/>
            <a:ext cx="3844512"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Feature Engineering</a:t>
            </a:r>
          </a:p>
        </p:txBody>
      </p:sp>
      <p:sp>
        <p:nvSpPr>
          <p:cNvPr name="TextBox 38" id="38"/>
          <p:cNvSpPr txBox="true"/>
          <p:nvPr/>
        </p:nvSpPr>
        <p:spPr>
          <a:xfrm rot="0">
            <a:off x="13212868" y="3414287"/>
            <a:ext cx="2882658" cy="1490345"/>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Extracting temporal features (Start Hour, Day of Week) and operator risk metrics (Average Downtime per Operator).</a:t>
            </a:r>
          </a:p>
        </p:txBody>
      </p:sp>
      <p:sp>
        <p:nvSpPr>
          <p:cNvPr name="TextBox 39" id="39"/>
          <p:cNvSpPr txBox="true"/>
          <p:nvPr/>
        </p:nvSpPr>
        <p:spPr>
          <a:xfrm rot="0">
            <a:off x="13198855" y="5527159"/>
            <a:ext cx="3844512"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Statistical Treatment</a:t>
            </a:r>
          </a:p>
        </p:txBody>
      </p:sp>
      <p:sp>
        <p:nvSpPr>
          <p:cNvPr name="TextBox 40" id="40"/>
          <p:cNvSpPr txBox="true"/>
          <p:nvPr/>
        </p:nvSpPr>
        <p:spPr>
          <a:xfrm rot="0">
            <a:off x="13212868" y="6133966"/>
            <a:ext cx="2882658" cy="1195070"/>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Converting size formats and handling Missing Values (by filling downtime factors with zero).</a:t>
            </a:r>
          </a:p>
        </p:txBody>
      </p:sp>
      <p:sp>
        <p:nvSpPr>
          <p:cNvPr name="Freeform 41" id="41"/>
          <p:cNvSpPr/>
          <p:nvPr/>
        </p:nvSpPr>
        <p:spPr>
          <a:xfrm flipH="false" flipV="false" rot="0">
            <a:off x="0" y="-37186"/>
            <a:ext cx="1925266" cy="1595621"/>
          </a:xfrm>
          <a:custGeom>
            <a:avLst/>
            <a:gdLst/>
            <a:ahLst/>
            <a:cxnLst/>
            <a:rect r="r" b="b" t="t" l="l"/>
            <a:pathLst>
              <a:path h="1595621" w="1925266">
                <a:moveTo>
                  <a:pt x="0" y="0"/>
                </a:moveTo>
                <a:lnTo>
                  <a:pt x="1925266" y="0"/>
                </a:lnTo>
                <a:lnTo>
                  <a:pt x="1925266" y="1595622"/>
                </a:lnTo>
                <a:lnTo>
                  <a:pt x="0" y="1595622"/>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18277" y="9414760"/>
            <a:ext cx="20924553" cy="1071137"/>
            <a:chOff x="0" y="0"/>
            <a:chExt cx="5510993" cy="282110"/>
          </a:xfrm>
        </p:grpSpPr>
        <p:sp>
          <p:nvSpPr>
            <p:cNvPr name="Freeform 4" id="4"/>
            <p:cNvSpPr/>
            <p:nvPr/>
          </p:nvSpPr>
          <p:spPr>
            <a:xfrm flipH="false" flipV="false" rot="0">
              <a:off x="0" y="0"/>
              <a:ext cx="5510993" cy="282110"/>
            </a:xfrm>
            <a:custGeom>
              <a:avLst/>
              <a:gdLst/>
              <a:ahLst/>
              <a:cxnLst/>
              <a:rect r="r" b="b" t="t" l="l"/>
              <a:pathLst>
                <a:path h="282110" w="5510993">
                  <a:moveTo>
                    <a:pt x="0" y="0"/>
                  </a:moveTo>
                  <a:lnTo>
                    <a:pt x="5510993" y="0"/>
                  </a:lnTo>
                  <a:lnTo>
                    <a:pt x="5510993" y="282110"/>
                  </a:lnTo>
                  <a:lnTo>
                    <a:pt x="0" y="282110"/>
                  </a:lnTo>
                  <a:close/>
                </a:path>
              </a:pathLst>
            </a:custGeom>
            <a:solidFill>
              <a:srgbClr val="141516"/>
            </a:solidFill>
          </p:spPr>
        </p:sp>
        <p:sp>
          <p:nvSpPr>
            <p:cNvPr name="TextBox 5" id="5"/>
            <p:cNvSpPr txBox="true"/>
            <p:nvPr/>
          </p:nvSpPr>
          <p:spPr>
            <a:xfrm>
              <a:off x="0" y="-38100"/>
              <a:ext cx="5510993" cy="320210"/>
            </a:xfrm>
            <a:prstGeom prst="rect">
              <a:avLst/>
            </a:prstGeom>
          </p:spPr>
          <p:txBody>
            <a:bodyPr anchor="ctr" rtlCol="false" tIns="50800" lIns="50800" bIns="50800" rIns="50800"/>
            <a:lstStyle/>
            <a:p>
              <a:pPr algn="ctr">
                <a:lnSpc>
                  <a:spcPts val="3384"/>
                </a:lnSpc>
              </a:pPr>
            </a:p>
          </p:txBody>
        </p:sp>
      </p:grpSp>
      <p:sp>
        <p:nvSpPr>
          <p:cNvPr name="Freeform 6" id="6"/>
          <p:cNvSpPr/>
          <p:nvPr/>
        </p:nvSpPr>
        <p:spPr>
          <a:xfrm flipH="false" flipV="false" rot="0">
            <a:off x="226711" y="190809"/>
            <a:ext cx="2302886" cy="2117169"/>
          </a:xfrm>
          <a:custGeom>
            <a:avLst/>
            <a:gdLst/>
            <a:ahLst/>
            <a:cxnLst/>
            <a:rect r="r" b="b" t="t" l="l"/>
            <a:pathLst>
              <a:path h="2117169" w="2302886">
                <a:moveTo>
                  <a:pt x="0" y="0"/>
                </a:moveTo>
                <a:lnTo>
                  <a:pt x="2302885" y="0"/>
                </a:lnTo>
                <a:lnTo>
                  <a:pt x="2302885" y="2117169"/>
                </a:lnTo>
                <a:lnTo>
                  <a:pt x="0" y="2117169"/>
                </a:lnTo>
                <a:lnTo>
                  <a:pt x="0" y="0"/>
                </a:lnTo>
                <a:close/>
              </a:path>
            </a:pathLst>
          </a:custGeom>
          <a:blipFill>
            <a:blip r:embed="rId3"/>
            <a:stretch>
              <a:fillRect l="0" t="0" r="0" b="0"/>
            </a:stretch>
          </a:blipFill>
        </p:spPr>
      </p:sp>
      <p:sp>
        <p:nvSpPr>
          <p:cNvPr name="Freeform 7" id="7"/>
          <p:cNvSpPr/>
          <p:nvPr/>
        </p:nvSpPr>
        <p:spPr>
          <a:xfrm flipH="false" flipV="false" rot="0">
            <a:off x="14524144" y="0"/>
            <a:ext cx="3763856" cy="2117169"/>
          </a:xfrm>
          <a:custGeom>
            <a:avLst/>
            <a:gdLst/>
            <a:ahLst/>
            <a:cxnLst/>
            <a:rect r="r" b="b" t="t" l="l"/>
            <a:pathLst>
              <a:path h="2117169" w="3763856">
                <a:moveTo>
                  <a:pt x="0" y="0"/>
                </a:moveTo>
                <a:lnTo>
                  <a:pt x="3763856" y="0"/>
                </a:lnTo>
                <a:lnTo>
                  <a:pt x="3763856" y="2117169"/>
                </a:lnTo>
                <a:lnTo>
                  <a:pt x="0" y="2117169"/>
                </a:lnTo>
                <a:lnTo>
                  <a:pt x="0" y="0"/>
                </a:lnTo>
                <a:close/>
              </a:path>
            </a:pathLst>
          </a:custGeom>
          <a:blipFill>
            <a:blip r:embed="rId4"/>
            <a:stretch>
              <a:fillRect l="0" t="0" r="0" b="0"/>
            </a:stretch>
          </a:blipFill>
        </p:spPr>
      </p:sp>
      <p:grpSp>
        <p:nvGrpSpPr>
          <p:cNvPr name="Group 8" id="8"/>
          <p:cNvGrpSpPr/>
          <p:nvPr/>
        </p:nvGrpSpPr>
        <p:grpSpPr>
          <a:xfrm rot="0">
            <a:off x="5963535" y="3627063"/>
            <a:ext cx="6590272" cy="1435966"/>
            <a:chOff x="0" y="0"/>
            <a:chExt cx="1205764" cy="262726"/>
          </a:xfrm>
        </p:grpSpPr>
        <p:sp>
          <p:nvSpPr>
            <p:cNvPr name="Freeform 9" id="9"/>
            <p:cNvSpPr/>
            <p:nvPr/>
          </p:nvSpPr>
          <p:spPr>
            <a:xfrm flipH="false" flipV="false" rot="0">
              <a:off x="0" y="0"/>
              <a:ext cx="1205764" cy="262726"/>
            </a:xfrm>
            <a:custGeom>
              <a:avLst/>
              <a:gdLst/>
              <a:ahLst/>
              <a:cxnLst/>
              <a:rect r="r" b="b" t="t" l="l"/>
              <a:pathLst>
                <a:path h="262726" w="1205764">
                  <a:moveTo>
                    <a:pt x="17621" y="0"/>
                  </a:moveTo>
                  <a:lnTo>
                    <a:pt x="1188143" y="0"/>
                  </a:lnTo>
                  <a:cubicBezTo>
                    <a:pt x="1192816" y="0"/>
                    <a:pt x="1197298" y="1857"/>
                    <a:pt x="1200603" y="5161"/>
                  </a:cubicBezTo>
                  <a:cubicBezTo>
                    <a:pt x="1203907" y="8466"/>
                    <a:pt x="1205764" y="12948"/>
                    <a:pt x="1205764" y="17621"/>
                  </a:cubicBezTo>
                  <a:lnTo>
                    <a:pt x="1205764" y="245105"/>
                  </a:lnTo>
                  <a:cubicBezTo>
                    <a:pt x="1205764" y="249778"/>
                    <a:pt x="1203907" y="254260"/>
                    <a:pt x="1200603" y="257565"/>
                  </a:cubicBezTo>
                  <a:cubicBezTo>
                    <a:pt x="1197298" y="260869"/>
                    <a:pt x="1192816" y="262726"/>
                    <a:pt x="1188143" y="262726"/>
                  </a:cubicBezTo>
                  <a:lnTo>
                    <a:pt x="17621" y="262726"/>
                  </a:lnTo>
                  <a:cubicBezTo>
                    <a:pt x="12948" y="262726"/>
                    <a:pt x="8466" y="260869"/>
                    <a:pt x="5161" y="257565"/>
                  </a:cubicBezTo>
                  <a:cubicBezTo>
                    <a:pt x="1857" y="254260"/>
                    <a:pt x="0" y="249778"/>
                    <a:pt x="0" y="245105"/>
                  </a:cubicBezTo>
                  <a:lnTo>
                    <a:pt x="0" y="17621"/>
                  </a:lnTo>
                  <a:cubicBezTo>
                    <a:pt x="0" y="12948"/>
                    <a:pt x="1857" y="8466"/>
                    <a:pt x="5161" y="5161"/>
                  </a:cubicBezTo>
                  <a:cubicBezTo>
                    <a:pt x="8466" y="1857"/>
                    <a:pt x="12948" y="0"/>
                    <a:pt x="17621" y="0"/>
                  </a:cubicBezTo>
                  <a:close/>
                </a:path>
              </a:pathLst>
            </a:custGeom>
            <a:solidFill>
              <a:srgbClr val="FFDE59"/>
            </a:solidFill>
            <a:ln cap="sq">
              <a:noFill/>
              <a:prstDash val="solid"/>
              <a:miter/>
            </a:ln>
          </p:spPr>
        </p:sp>
        <p:sp>
          <p:nvSpPr>
            <p:cNvPr name="TextBox 10" id="10"/>
            <p:cNvSpPr txBox="true"/>
            <p:nvPr/>
          </p:nvSpPr>
          <p:spPr>
            <a:xfrm>
              <a:off x="0" y="-19050"/>
              <a:ext cx="1205764" cy="281776"/>
            </a:xfrm>
            <a:prstGeom prst="rect">
              <a:avLst/>
            </a:prstGeom>
          </p:spPr>
          <p:txBody>
            <a:bodyPr anchor="ctr" rtlCol="false" tIns="38100" lIns="38100" bIns="38100" rIns="38100"/>
            <a:lstStyle/>
            <a:p>
              <a:pPr algn="ctr">
                <a:lnSpc>
                  <a:spcPts val="1470"/>
                </a:lnSpc>
              </a:pPr>
            </a:p>
          </p:txBody>
        </p:sp>
      </p:grpSp>
      <p:grpSp>
        <p:nvGrpSpPr>
          <p:cNvPr name="Group 11" id="11"/>
          <p:cNvGrpSpPr/>
          <p:nvPr/>
        </p:nvGrpSpPr>
        <p:grpSpPr>
          <a:xfrm rot="0">
            <a:off x="5734194" y="3468093"/>
            <a:ext cx="6637011" cy="1464840"/>
            <a:chOff x="0" y="0"/>
            <a:chExt cx="1214315" cy="268009"/>
          </a:xfrm>
        </p:grpSpPr>
        <p:sp>
          <p:nvSpPr>
            <p:cNvPr name="Freeform 12" id="12"/>
            <p:cNvSpPr/>
            <p:nvPr/>
          </p:nvSpPr>
          <p:spPr>
            <a:xfrm flipH="false" flipV="false" rot="0">
              <a:off x="0" y="0"/>
              <a:ext cx="1214315" cy="268009"/>
            </a:xfrm>
            <a:custGeom>
              <a:avLst/>
              <a:gdLst/>
              <a:ahLst/>
              <a:cxnLst/>
              <a:rect r="r" b="b" t="t" l="l"/>
              <a:pathLst>
                <a:path h="268009" w="1214315">
                  <a:moveTo>
                    <a:pt x="17497" y="0"/>
                  </a:moveTo>
                  <a:lnTo>
                    <a:pt x="1196818" y="0"/>
                  </a:lnTo>
                  <a:cubicBezTo>
                    <a:pt x="1206482" y="0"/>
                    <a:pt x="1214315" y="7834"/>
                    <a:pt x="1214315" y="17497"/>
                  </a:cubicBezTo>
                  <a:lnTo>
                    <a:pt x="1214315" y="250512"/>
                  </a:lnTo>
                  <a:cubicBezTo>
                    <a:pt x="1214315" y="255152"/>
                    <a:pt x="1212472" y="259603"/>
                    <a:pt x="1209191" y="262884"/>
                  </a:cubicBezTo>
                  <a:cubicBezTo>
                    <a:pt x="1205909" y="266165"/>
                    <a:pt x="1201459" y="268009"/>
                    <a:pt x="1196818" y="268009"/>
                  </a:cubicBezTo>
                  <a:lnTo>
                    <a:pt x="17497" y="268009"/>
                  </a:lnTo>
                  <a:cubicBezTo>
                    <a:pt x="7834" y="268009"/>
                    <a:pt x="0" y="260175"/>
                    <a:pt x="0" y="250512"/>
                  </a:cubicBezTo>
                  <a:lnTo>
                    <a:pt x="0" y="17497"/>
                  </a:lnTo>
                  <a:cubicBezTo>
                    <a:pt x="0" y="7834"/>
                    <a:pt x="7834" y="0"/>
                    <a:pt x="17497" y="0"/>
                  </a:cubicBezTo>
                  <a:close/>
                </a:path>
              </a:pathLst>
            </a:custGeom>
            <a:solidFill>
              <a:srgbClr val="141516"/>
            </a:solidFill>
            <a:ln w="28575" cap="sq">
              <a:solidFill>
                <a:srgbClr val="EEE8B2"/>
              </a:solidFill>
              <a:prstDash val="solid"/>
              <a:miter/>
            </a:ln>
          </p:spPr>
        </p:sp>
        <p:sp>
          <p:nvSpPr>
            <p:cNvPr name="TextBox 13" id="13"/>
            <p:cNvSpPr txBox="true"/>
            <p:nvPr/>
          </p:nvSpPr>
          <p:spPr>
            <a:xfrm>
              <a:off x="0" y="-19050"/>
              <a:ext cx="1214315" cy="287059"/>
            </a:xfrm>
            <a:prstGeom prst="rect">
              <a:avLst/>
            </a:prstGeom>
          </p:spPr>
          <p:txBody>
            <a:bodyPr anchor="ctr" rtlCol="false" tIns="38100" lIns="38100" bIns="38100" rIns="38100"/>
            <a:lstStyle/>
            <a:p>
              <a:pPr algn="ctr">
                <a:lnSpc>
                  <a:spcPts val="1470"/>
                </a:lnSpc>
              </a:pPr>
            </a:p>
          </p:txBody>
        </p:sp>
      </p:grpSp>
      <p:sp>
        <p:nvSpPr>
          <p:cNvPr name="TextBox 14" id="14"/>
          <p:cNvSpPr txBox="true"/>
          <p:nvPr/>
        </p:nvSpPr>
        <p:spPr>
          <a:xfrm rot="0">
            <a:off x="6408639" y="3845428"/>
            <a:ext cx="5700063" cy="865886"/>
          </a:xfrm>
          <a:prstGeom prst="rect">
            <a:avLst/>
          </a:prstGeom>
        </p:spPr>
        <p:txBody>
          <a:bodyPr anchor="t" rtlCol="false" tIns="0" lIns="0" bIns="0" rIns="0">
            <a:spAutoFit/>
          </a:bodyPr>
          <a:lstStyle/>
          <a:p>
            <a:pPr algn="ctr">
              <a:lnSpc>
                <a:spcPts val="6192"/>
              </a:lnSpc>
            </a:pPr>
            <a:r>
              <a:rPr lang="en-US" b="true" sz="4800">
                <a:solidFill>
                  <a:srgbClr val="FFFFFF"/>
                </a:solidFill>
                <a:latin typeface="Times New Roman MT Ultra-Bold"/>
                <a:ea typeface="Times New Roman MT Ultra-Bold"/>
                <a:cs typeface="Times New Roman MT Ultra-Bold"/>
                <a:sym typeface="Times New Roman MT Ultra-Bold"/>
              </a:rPr>
              <a:t>Unde</a:t>
            </a:r>
            <a:r>
              <a:rPr lang="en-US" b="true" sz="4800">
                <a:solidFill>
                  <a:srgbClr val="FFFFFF"/>
                </a:solidFill>
                <a:latin typeface="Times New Roman MT Ultra-Bold"/>
                <a:ea typeface="Times New Roman MT Ultra-Bold"/>
                <a:cs typeface="Times New Roman MT Ultra-Bold"/>
                <a:sym typeface="Times New Roman MT Ultra-Bold"/>
              </a:rPr>
              <a:t>r Supervision of</a:t>
            </a:r>
          </a:p>
        </p:txBody>
      </p:sp>
      <p:sp>
        <p:nvSpPr>
          <p:cNvPr name="TextBox 15" id="15"/>
          <p:cNvSpPr txBox="true"/>
          <p:nvPr/>
        </p:nvSpPr>
        <p:spPr>
          <a:xfrm rot="0">
            <a:off x="6143896" y="7622459"/>
            <a:ext cx="6124079" cy="731520"/>
          </a:xfrm>
          <a:prstGeom prst="rect">
            <a:avLst/>
          </a:prstGeom>
        </p:spPr>
        <p:txBody>
          <a:bodyPr anchor="t" rtlCol="false" tIns="0" lIns="0" bIns="0" rIns="0">
            <a:spAutoFit/>
          </a:bodyPr>
          <a:lstStyle/>
          <a:p>
            <a:pPr algn="ctr" marL="0" indent="0" lvl="0">
              <a:lnSpc>
                <a:spcPts val="5880"/>
              </a:lnSpc>
              <a:spcBef>
                <a:spcPct val="0"/>
              </a:spcBef>
            </a:pPr>
            <a:r>
              <a:rPr lang="en-US" b="true" sz="4200" spc="-210" strike="noStrike" u="none">
                <a:solidFill>
                  <a:srgbClr val="FFCC00"/>
                </a:solidFill>
                <a:latin typeface="Times New Roman Bold"/>
                <a:ea typeface="Times New Roman Bold"/>
                <a:cs typeface="Times New Roman Bold"/>
                <a:sym typeface="Times New Roman Bold"/>
              </a:rPr>
              <a:t>Instructor:</a:t>
            </a:r>
            <a:r>
              <a:rPr lang="en-US" b="true" sz="4200" spc="-210" strike="noStrike" u="none">
                <a:solidFill>
                  <a:srgbClr val="141516"/>
                </a:solidFill>
                <a:latin typeface="Times New Roman Bold"/>
                <a:ea typeface="Times New Roman Bold"/>
                <a:cs typeface="Times New Roman Bold"/>
                <a:sym typeface="Times New Roman Bold"/>
              </a:rPr>
              <a:t> Dr. Maged Magdy</a:t>
            </a:r>
          </a:p>
        </p:txBody>
      </p:sp>
      <p:sp>
        <p:nvSpPr>
          <p:cNvPr name="TextBox 16" id="16"/>
          <p:cNvSpPr txBox="true"/>
          <p:nvPr/>
        </p:nvSpPr>
        <p:spPr>
          <a:xfrm rot="0">
            <a:off x="6249366" y="2035533"/>
            <a:ext cx="6018609" cy="651510"/>
          </a:xfrm>
          <a:prstGeom prst="rect">
            <a:avLst/>
          </a:prstGeom>
        </p:spPr>
        <p:txBody>
          <a:bodyPr anchor="t" rtlCol="false" tIns="0" lIns="0" bIns="0" rIns="0">
            <a:spAutoFit/>
          </a:bodyPr>
          <a:lstStyle/>
          <a:p>
            <a:pPr algn="ctr" marL="0" indent="0" lvl="0">
              <a:lnSpc>
                <a:spcPts val="5040"/>
              </a:lnSpc>
              <a:spcBef>
                <a:spcPct val="0"/>
              </a:spcBef>
            </a:pPr>
            <a:r>
              <a:rPr lang="en-US" b="true" sz="3600" spc="-179" strike="noStrike" u="none">
                <a:solidFill>
                  <a:srgbClr val="FFDE59"/>
                </a:solidFill>
                <a:latin typeface="Poppins Semi-Bold"/>
                <a:ea typeface="Poppins Semi-Bold"/>
                <a:cs typeface="Poppins Semi-Bold"/>
                <a:sym typeface="Poppins Semi-Bold"/>
              </a:rPr>
              <a:t>Data Analyst Specalist Track</a:t>
            </a:r>
          </a:p>
        </p:txBody>
      </p:sp>
      <p:sp>
        <p:nvSpPr>
          <p:cNvPr name="Freeform 17" id="17"/>
          <p:cNvSpPr/>
          <p:nvPr/>
        </p:nvSpPr>
        <p:spPr>
          <a:xfrm flipH="false" flipV="false" rot="0">
            <a:off x="7210443" y="6006004"/>
            <a:ext cx="3867113" cy="650924"/>
          </a:xfrm>
          <a:custGeom>
            <a:avLst/>
            <a:gdLst/>
            <a:ahLst/>
            <a:cxnLst/>
            <a:rect r="r" b="b" t="t" l="l"/>
            <a:pathLst>
              <a:path h="650924" w="3867113">
                <a:moveTo>
                  <a:pt x="0" y="0"/>
                </a:moveTo>
                <a:lnTo>
                  <a:pt x="3867114" y="0"/>
                </a:lnTo>
                <a:lnTo>
                  <a:pt x="3867114" y="650924"/>
                </a:lnTo>
                <a:lnTo>
                  <a:pt x="0" y="650924"/>
                </a:lnTo>
                <a:lnTo>
                  <a:pt x="0" y="0"/>
                </a:lnTo>
                <a:close/>
              </a:path>
            </a:pathLst>
          </a:custGeom>
          <a:blipFill>
            <a:blip r:embed="rId5"/>
            <a:stretch>
              <a:fillRect l="0" t="0" r="0" b="0"/>
            </a:stretch>
          </a:blipFill>
        </p:spPr>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5938241" y="1652515"/>
            <a:ext cx="10868546" cy="2908454"/>
          </a:xfrm>
          <a:prstGeom prst="rect">
            <a:avLst/>
          </a:prstGeom>
        </p:spPr>
        <p:txBody>
          <a:bodyPr anchor="t" rtlCol="false" tIns="0" lIns="0" bIns="0" rIns="0">
            <a:spAutoFit/>
          </a:bodyPr>
          <a:lstStyle/>
          <a:p>
            <a:pPr algn="l" marL="0" indent="0" lvl="0">
              <a:lnSpc>
                <a:spcPts val="10559"/>
              </a:lnSpc>
              <a:spcBef>
                <a:spcPct val="0"/>
              </a:spcBef>
            </a:pPr>
            <a:r>
              <a:rPr lang="en-US" b="true" sz="11999" spc="-599">
                <a:solidFill>
                  <a:srgbClr val="FFDE59"/>
                </a:solidFill>
                <a:latin typeface="Poppins Semi-Bold"/>
                <a:ea typeface="Poppins Semi-Bold"/>
                <a:cs typeface="Poppins Semi-Bold"/>
                <a:sym typeface="Poppins Semi-Bold"/>
              </a:rPr>
              <a:t>Machine Learning Model</a:t>
            </a:r>
          </a:p>
        </p:txBody>
      </p:sp>
      <p:sp>
        <p:nvSpPr>
          <p:cNvPr name="Freeform 19" id="19"/>
          <p:cNvSpPr/>
          <p:nvPr/>
        </p:nvSpPr>
        <p:spPr>
          <a:xfrm flipH="false" flipV="false" rot="0">
            <a:off x="17063592" y="2800375"/>
            <a:ext cx="601510" cy="601510"/>
          </a:xfrm>
          <a:custGeom>
            <a:avLst/>
            <a:gdLst/>
            <a:ahLst/>
            <a:cxnLst/>
            <a:rect r="r" b="b" t="t" l="l"/>
            <a:pathLst>
              <a:path h="601510" w="601510">
                <a:moveTo>
                  <a:pt x="0" y="0"/>
                </a:moveTo>
                <a:lnTo>
                  <a:pt x="601510" y="0"/>
                </a:lnTo>
                <a:lnTo>
                  <a:pt x="601510" y="601510"/>
                </a:lnTo>
                <a:lnTo>
                  <a:pt x="0" y="6015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1028700" y="3997073"/>
            <a:ext cx="3995880" cy="5261227"/>
            <a:chOff x="0" y="0"/>
            <a:chExt cx="619066" cy="815102"/>
          </a:xfrm>
        </p:grpSpPr>
        <p:sp>
          <p:nvSpPr>
            <p:cNvPr name="Freeform 21" id="21"/>
            <p:cNvSpPr/>
            <p:nvPr/>
          </p:nvSpPr>
          <p:spPr>
            <a:xfrm flipH="false" flipV="false" rot="0">
              <a:off x="0" y="0"/>
              <a:ext cx="619066" cy="815102"/>
            </a:xfrm>
            <a:custGeom>
              <a:avLst/>
              <a:gdLst/>
              <a:ahLst/>
              <a:cxnLst/>
              <a:rect r="r" b="b" t="t" l="l"/>
              <a:pathLst>
                <a:path h="815102" w="619066">
                  <a:moveTo>
                    <a:pt x="48437" y="0"/>
                  </a:moveTo>
                  <a:lnTo>
                    <a:pt x="570630" y="0"/>
                  </a:lnTo>
                  <a:cubicBezTo>
                    <a:pt x="583476" y="0"/>
                    <a:pt x="595796" y="5103"/>
                    <a:pt x="604880" y="14187"/>
                  </a:cubicBezTo>
                  <a:cubicBezTo>
                    <a:pt x="613963" y="23271"/>
                    <a:pt x="619066" y="35591"/>
                    <a:pt x="619066" y="48437"/>
                  </a:cubicBezTo>
                  <a:lnTo>
                    <a:pt x="619066" y="766665"/>
                  </a:lnTo>
                  <a:cubicBezTo>
                    <a:pt x="619066" y="779511"/>
                    <a:pt x="613963" y="791831"/>
                    <a:pt x="604880" y="800915"/>
                  </a:cubicBezTo>
                  <a:cubicBezTo>
                    <a:pt x="595796" y="809999"/>
                    <a:pt x="583476" y="815102"/>
                    <a:pt x="570630" y="815102"/>
                  </a:cubicBezTo>
                  <a:lnTo>
                    <a:pt x="48437" y="815102"/>
                  </a:lnTo>
                  <a:cubicBezTo>
                    <a:pt x="35591" y="815102"/>
                    <a:pt x="23271" y="809999"/>
                    <a:pt x="14187" y="800915"/>
                  </a:cubicBezTo>
                  <a:cubicBezTo>
                    <a:pt x="5103" y="791831"/>
                    <a:pt x="0" y="779511"/>
                    <a:pt x="0" y="766665"/>
                  </a:cubicBezTo>
                  <a:lnTo>
                    <a:pt x="0" y="48437"/>
                  </a:lnTo>
                  <a:cubicBezTo>
                    <a:pt x="0" y="35591"/>
                    <a:pt x="5103" y="23271"/>
                    <a:pt x="14187" y="14187"/>
                  </a:cubicBezTo>
                  <a:cubicBezTo>
                    <a:pt x="23271" y="5103"/>
                    <a:pt x="35591" y="0"/>
                    <a:pt x="48437" y="0"/>
                  </a:cubicBezTo>
                  <a:close/>
                </a:path>
              </a:pathLst>
            </a:custGeom>
            <a:blipFill>
              <a:blip r:embed="rId5"/>
              <a:stretch>
                <a:fillRect l="-28949" t="0" r="-28949" b="0"/>
              </a:stretch>
            </a:blipFill>
          </p:spPr>
        </p:sp>
      </p:grpSp>
      <p:sp>
        <p:nvSpPr>
          <p:cNvPr name="TextBox 22" id="22"/>
          <p:cNvSpPr txBox="true"/>
          <p:nvPr/>
        </p:nvSpPr>
        <p:spPr>
          <a:xfrm rot="0">
            <a:off x="7140484" y="6754831"/>
            <a:ext cx="9358271" cy="1416050"/>
          </a:xfrm>
          <a:prstGeom prst="rect">
            <a:avLst/>
          </a:prstGeom>
        </p:spPr>
        <p:txBody>
          <a:bodyPr anchor="t" rtlCol="false" tIns="0" lIns="0" bIns="0" rIns="0">
            <a:spAutoFit/>
          </a:bodyPr>
          <a:lstStyle/>
          <a:p>
            <a:pPr algn="l">
              <a:lnSpc>
                <a:spcPts val="2799"/>
              </a:lnSpc>
            </a:pPr>
            <a:r>
              <a:rPr lang="en-US" sz="1999" spc="-79">
                <a:solidFill>
                  <a:srgbClr val="FFFFFF"/>
                </a:solidFill>
                <a:latin typeface="Poppins"/>
                <a:ea typeface="Poppins"/>
                <a:cs typeface="Poppins"/>
                <a:sym typeface="Poppins"/>
              </a:rPr>
              <a:t>The Machine Learning module predicts Duration Deviation — how many minutes the next batch is expected to be delayed.</a:t>
            </a:r>
          </a:p>
          <a:p>
            <a:pPr algn="l">
              <a:lnSpc>
                <a:spcPts val="2799"/>
              </a:lnSpc>
            </a:pPr>
            <a:r>
              <a:rPr lang="en-US" sz="1999" spc="-79">
                <a:solidFill>
                  <a:srgbClr val="FFFFFF"/>
                </a:solidFill>
                <a:latin typeface="Poppins"/>
                <a:ea typeface="Poppins"/>
                <a:cs typeface="Poppins"/>
                <a:sym typeface="Poppins"/>
              </a:rPr>
              <a:t>It uses advanced engineered features that capture operator behavior, downtime patterns, product complexity, and time-based performance signals.</a:t>
            </a:r>
          </a:p>
        </p:txBody>
      </p:sp>
      <p:sp>
        <p:nvSpPr>
          <p:cNvPr name="TextBox 23" id="23"/>
          <p:cNvSpPr txBox="true"/>
          <p:nvPr/>
        </p:nvSpPr>
        <p:spPr>
          <a:xfrm rot="0">
            <a:off x="7140484" y="6267766"/>
            <a:ext cx="3883654" cy="358775"/>
          </a:xfrm>
          <a:prstGeom prst="rect">
            <a:avLst/>
          </a:prstGeom>
        </p:spPr>
        <p:txBody>
          <a:bodyPr anchor="t" rtlCol="false" tIns="0" lIns="0" bIns="0" rIns="0">
            <a:spAutoFit/>
          </a:bodyPr>
          <a:lstStyle/>
          <a:p>
            <a:pPr algn="l">
              <a:lnSpc>
                <a:spcPts val="2799"/>
              </a:lnSpc>
              <a:spcBef>
                <a:spcPct val="0"/>
              </a:spcBef>
            </a:pPr>
            <a:r>
              <a:rPr lang="en-US" b="true" sz="1999" spc="-79">
                <a:solidFill>
                  <a:srgbClr val="FFCC00"/>
                </a:solidFill>
                <a:latin typeface="Poppins Bold"/>
                <a:ea typeface="Poppins Bold"/>
                <a:cs typeface="Poppins Bold"/>
                <a:sym typeface="Poppins Bold"/>
              </a:rPr>
              <a:t>Overview:</a:t>
            </a:r>
          </a:p>
        </p:txBody>
      </p:sp>
      <p:grpSp>
        <p:nvGrpSpPr>
          <p:cNvPr name="Group 24" id="24"/>
          <p:cNvGrpSpPr/>
          <p:nvPr/>
        </p:nvGrpSpPr>
        <p:grpSpPr>
          <a:xfrm rot="0">
            <a:off x="5380680" y="4713369"/>
            <a:ext cx="12284422" cy="4760116"/>
            <a:chOff x="0" y="0"/>
            <a:chExt cx="3235403" cy="1253693"/>
          </a:xfrm>
        </p:grpSpPr>
        <p:sp>
          <p:nvSpPr>
            <p:cNvPr name="Freeform 25" id="25"/>
            <p:cNvSpPr/>
            <p:nvPr/>
          </p:nvSpPr>
          <p:spPr>
            <a:xfrm flipH="false" flipV="false" rot="0">
              <a:off x="0" y="0"/>
              <a:ext cx="3235403" cy="1253693"/>
            </a:xfrm>
            <a:custGeom>
              <a:avLst/>
              <a:gdLst/>
              <a:ahLst/>
              <a:cxnLst/>
              <a:rect r="r" b="b" t="t" l="l"/>
              <a:pathLst>
                <a:path h="1253693" w="3235403">
                  <a:moveTo>
                    <a:pt x="15756" y="0"/>
                  </a:moveTo>
                  <a:lnTo>
                    <a:pt x="3219648" y="0"/>
                  </a:lnTo>
                  <a:cubicBezTo>
                    <a:pt x="3228349" y="0"/>
                    <a:pt x="3235403" y="7054"/>
                    <a:pt x="3235403" y="15756"/>
                  </a:cubicBezTo>
                  <a:lnTo>
                    <a:pt x="3235403" y="1237938"/>
                  </a:lnTo>
                  <a:cubicBezTo>
                    <a:pt x="3235403" y="1246639"/>
                    <a:pt x="3228349" y="1253693"/>
                    <a:pt x="3219648" y="1253693"/>
                  </a:cubicBezTo>
                  <a:lnTo>
                    <a:pt x="15756" y="1253693"/>
                  </a:lnTo>
                  <a:cubicBezTo>
                    <a:pt x="7054" y="1253693"/>
                    <a:pt x="0" y="1246639"/>
                    <a:pt x="0" y="1237938"/>
                  </a:cubicBezTo>
                  <a:lnTo>
                    <a:pt x="0" y="15756"/>
                  </a:lnTo>
                  <a:cubicBezTo>
                    <a:pt x="0" y="7054"/>
                    <a:pt x="7054" y="0"/>
                    <a:pt x="15756" y="0"/>
                  </a:cubicBezTo>
                  <a:close/>
                </a:path>
              </a:pathLst>
            </a:custGeom>
            <a:solidFill>
              <a:srgbClr val="000000">
                <a:alpha val="0"/>
              </a:srgbClr>
            </a:solidFill>
            <a:ln w="19050" cap="rnd">
              <a:solidFill>
                <a:srgbClr val="FFFFFF"/>
              </a:solidFill>
              <a:prstDash val="solid"/>
              <a:round/>
            </a:ln>
          </p:spPr>
        </p:sp>
        <p:sp>
          <p:nvSpPr>
            <p:cNvPr name="TextBox 26" id="26"/>
            <p:cNvSpPr txBox="true"/>
            <p:nvPr/>
          </p:nvSpPr>
          <p:spPr>
            <a:xfrm>
              <a:off x="0" y="-47625"/>
              <a:ext cx="3235403" cy="1301318"/>
            </a:xfrm>
            <a:prstGeom prst="rect">
              <a:avLst/>
            </a:prstGeom>
          </p:spPr>
          <p:txBody>
            <a:bodyPr anchor="ctr" rtlCol="false" tIns="50800" lIns="50800" bIns="50800" rIns="50800"/>
            <a:lstStyle/>
            <a:p>
              <a:pPr algn="ctr">
                <a:lnSpc>
                  <a:spcPts val="1960"/>
                </a:lnSpc>
              </a:pPr>
            </a:p>
          </p:txBody>
        </p:sp>
      </p:grpSp>
      <p:sp>
        <p:nvSpPr>
          <p:cNvPr name="Freeform 27" id="27"/>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6"/>
            <a:stretch>
              <a:fillRect l="0" t="0" r="0" b="0"/>
            </a:stretch>
          </a:blipFill>
        </p:spPr>
      </p:sp>
      <p:sp>
        <p:nvSpPr>
          <p:cNvPr name="TextBox 28" id="28"/>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9" id="29"/>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30" id="30"/>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1" id="31"/>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2" id="32"/>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3" id="33"/>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5938241" y="1652515"/>
            <a:ext cx="10868546" cy="2908454"/>
          </a:xfrm>
          <a:prstGeom prst="rect">
            <a:avLst/>
          </a:prstGeom>
        </p:spPr>
        <p:txBody>
          <a:bodyPr anchor="t" rtlCol="false" tIns="0" lIns="0" bIns="0" rIns="0">
            <a:spAutoFit/>
          </a:bodyPr>
          <a:lstStyle/>
          <a:p>
            <a:pPr algn="l" marL="0" indent="0" lvl="0">
              <a:lnSpc>
                <a:spcPts val="10559"/>
              </a:lnSpc>
              <a:spcBef>
                <a:spcPct val="0"/>
              </a:spcBef>
            </a:pPr>
            <a:r>
              <a:rPr lang="en-US" b="true" sz="11999" spc="-599">
                <a:solidFill>
                  <a:srgbClr val="FFDE59"/>
                </a:solidFill>
                <a:latin typeface="Poppins Semi-Bold"/>
                <a:ea typeface="Poppins Semi-Bold"/>
                <a:cs typeface="Poppins Semi-Bold"/>
                <a:sym typeface="Poppins Semi-Bold"/>
              </a:rPr>
              <a:t>Machine Learning Model</a:t>
            </a:r>
          </a:p>
        </p:txBody>
      </p:sp>
      <p:sp>
        <p:nvSpPr>
          <p:cNvPr name="Freeform 19" id="19"/>
          <p:cNvSpPr/>
          <p:nvPr/>
        </p:nvSpPr>
        <p:spPr>
          <a:xfrm flipH="false" flipV="false" rot="0">
            <a:off x="17063592" y="2800375"/>
            <a:ext cx="601510" cy="601510"/>
          </a:xfrm>
          <a:custGeom>
            <a:avLst/>
            <a:gdLst/>
            <a:ahLst/>
            <a:cxnLst/>
            <a:rect r="r" b="b" t="t" l="l"/>
            <a:pathLst>
              <a:path h="601510" w="601510">
                <a:moveTo>
                  <a:pt x="0" y="0"/>
                </a:moveTo>
                <a:lnTo>
                  <a:pt x="601510" y="0"/>
                </a:lnTo>
                <a:lnTo>
                  <a:pt x="601510" y="601510"/>
                </a:lnTo>
                <a:lnTo>
                  <a:pt x="0" y="6015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1028700" y="3997073"/>
            <a:ext cx="3995880" cy="5261227"/>
            <a:chOff x="0" y="0"/>
            <a:chExt cx="619066" cy="815102"/>
          </a:xfrm>
        </p:grpSpPr>
        <p:sp>
          <p:nvSpPr>
            <p:cNvPr name="Freeform 21" id="21"/>
            <p:cNvSpPr/>
            <p:nvPr/>
          </p:nvSpPr>
          <p:spPr>
            <a:xfrm flipH="false" flipV="false" rot="0">
              <a:off x="0" y="0"/>
              <a:ext cx="619066" cy="815102"/>
            </a:xfrm>
            <a:custGeom>
              <a:avLst/>
              <a:gdLst/>
              <a:ahLst/>
              <a:cxnLst/>
              <a:rect r="r" b="b" t="t" l="l"/>
              <a:pathLst>
                <a:path h="815102" w="619066">
                  <a:moveTo>
                    <a:pt x="48437" y="0"/>
                  </a:moveTo>
                  <a:lnTo>
                    <a:pt x="570630" y="0"/>
                  </a:lnTo>
                  <a:cubicBezTo>
                    <a:pt x="583476" y="0"/>
                    <a:pt x="595796" y="5103"/>
                    <a:pt x="604880" y="14187"/>
                  </a:cubicBezTo>
                  <a:cubicBezTo>
                    <a:pt x="613963" y="23271"/>
                    <a:pt x="619066" y="35591"/>
                    <a:pt x="619066" y="48437"/>
                  </a:cubicBezTo>
                  <a:lnTo>
                    <a:pt x="619066" y="766665"/>
                  </a:lnTo>
                  <a:cubicBezTo>
                    <a:pt x="619066" y="779511"/>
                    <a:pt x="613963" y="791831"/>
                    <a:pt x="604880" y="800915"/>
                  </a:cubicBezTo>
                  <a:cubicBezTo>
                    <a:pt x="595796" y="809999"/>
                    <a:pt x="583476" y="815102"/>
                    <a:pt x="570630" y="815102"/>
                  </a:cubicBezTo>
                  <a:lnTo>
                    <a:pt x="48437" y="815102"/>
                  </a:lnTo>
                  <a:cubicBezTo>
                    <a:pt x="35591" y="815102"/>
                    <a:pt x="23271" y="809999"/>
                    <a:pt x="14187" y="800915"/>
                  </a:cubicBezTo>
                  <a:cubicBezTo>
                    <a:pt x="5103" y="791831"/>
                    <a:pt x="0" y="779511"/>
                    <a:pt x="0" y="766665"/>
                  </a:cubicBezTo>
                  <a:lnTo>
                    <a:pt x="0" y="48437"/>
                  </a:lnTo>
                  <a:cubicBezTo>
                    <a:pt x="0" y="35591"/>
                    <a:pt x="5103" y="23271"/>
                    <a:pt x="14187" y="14187"/>
                  </a:cubicBezTo>
                  <a:cubicBezTo>
                    <a:pt x="23271" y="5103"/>
                    <a:pt x="35591" y="0"/>
                    <a:pt x="48437" y="0"/>
                  </a:cubicBezTo>
                  <a:close/>
                </a:path>
              </a:pathLst>
            </a:custGeom>
            <a:blipFill>
              <a:blip r:embed="rId5"/>
              <a:stretch>
                <a:fillRect l="-28949" t="0" r="-28949" b="0"/>
              </a:stretch>
            </a:blipFill>
          </p:spPr>
        </p:sp>
      </p:grpSp>
      <p:sp>
        <p:nvSpPr>
          <p:cNvPr name="TextBox 22" id="22"/>
          <p:cNvSpPr txBox="true"/>
          <p:nvPr/>
        </p:nvSpPr>
        <p:spPr>
          <a:xfrm rot="0">
            <a:off x="7140484" y="5798564"/>
            <a:ext cx="9358271" cy="3178175"/>
          </a:xfrm>
          <a:prstGeom prst="rect">
            <a:avLst/>
          </a:prstGeom>
        </p:spPr>
        <p:txBody>
          <a:bodyPr anchor="t" rtlCol="false" tIns="0" lIns="0" bIns="0" rIns="0">
            <a:spAutoFit/>
          </a:bodyPr>
          <a:lstStyle/>
          <a:p>
            <a:pPr algn="l">
              <a:lnSpc>
                <a:spcPts val="2799"/>
              </a:lnSpc>
            </a:pPr>
            <a:r>
              <a:rPr lang="en-US" sz="1999" spc="-79">
                <a:solidFill>
                  <a:srgbClr val="FFFFFF"/>
                </a:solidFill>
                <a:latin typeface="Poppins"/>
                <a:ea typeface="Poppins"/>
                <a:cs typeface="Poppins"/>
                <a:sym typeface="Poppins"/>
              </a:rPr>
              <a:t>• Predictive modeling using a Random Forest Regressor</a:t>
            </a:r>
          </a:p>
          <a:p>
            <a:pPr algn="l">
              <a:lnSpc>
                <a:spcPts val="2799"/>
              </a:lnSpc>
            </a:pPr>
            <a:r>
              <a:rPr lang="en-US" sz="1999" spc="-79">
                <a:solidFill>
                  <a:srgbClr val="FFFFFF"/>
                </a:solidFill>
                <a:latin typeface="Poppins"/>
                <a:ea typeface="Poppins"/>
                <a:cs typeface="Poppins"/>
                <a:sym typeface="Poppins"/>
              </a:rPr>
              <a:t>•</a:t>
            </a:r>
            <a:r>
              <a:rPr lang="en-US" sz="1999" spc="-79">
                <a:solidFill>
                  <a:srgbClr val="FFFFFF"/>
                </a:solidFill>
                <a:latin typeface="Poppins"/>
                <a:ea typeface="Poppins"/>
                <a:cs typeface="Poppins"/>
                <a:sym typeface="Poppins"/>
              </a:rPr>
              <a:t> Uses 10+ engineered features such as:</a:t>
            </a:r>
          </a:p>
          <a:p>
            <a:pPr algn="l">
              <a:lnSpc>
                <a:spcPts val="2799"/>
              </a:lnSpc>
            </a:pPr>
            <a:r>
              <a:rPr lang="en-US" sz="1999" spc="-79">
                <a:solidFill>
                  <a:srgbClr val="FFFFFF"/>
                </a:solidFill>
                <a:latin typeface="Poppins"/>
                <a:ea typeface="Poppins"/>
                <a:cs typeface="Poppins"/>
                <a:sym typeface="Poppins"/>
              </a:rPr>
              <a:t>– Lagged downtime history</a:t>
            </a:r>
          </a:p>
          <a:p>
            <a:pPr algn="l">
              <a:lnSpc>
                <a:spcPts val="2799"/>
              </a:lnSpc>
            </a:pPr>
            <a:r>
              <a:rPr lang="en-US" sz="1999" spc="-79">
                <a:solidFill>
                  <a:srgbClr val="FFFFFF"/>
                </a:solidFill>
                <a:latin typeface="Poppins"/>
                <a:ea typeface="Poppins"/>
                <a:cs typeface="Poppins"/>
                <a:sym typeface="Poppins"/>
              </a:rPr>
              <a:t>– Operator-product interaction behaviors</a:t>
            </a:r>
          </a:p>
          <a:p>
            <a:pPr algn="l">
              <a:lnSpc>
                <a:spcPts val="2799"/>
              </a:lnSpc>
            </a:pPr>
            <a:r>
              <a:rPr lang="en-US" sz="1999" spc="-79">
                <a:solidFill>
                  <a:srgbClr val="FFFFFF"/>
                </a:solidFill>
                <a:latin typeface="Poppins"/>
                <a:ea typeface="Poppins"/>
                <a:cs typeface="Poppins"/>
                <a:sym typeface="Poppins"/>
              </a:rPr>
              <a:t>– Micro-stops and incident frequency</a:t>
            </a:r>
          </a:p>
          <a:p>
            <a:pPr algn="l">
              <a:lnSpc>
                <a:spcPts val="2799"/>
              </a:lnSpc>
            </a:pPr>
            <a:r>
              <a:rPr lang="en-US" sz="1999" spc="-79">
                <a:solidFill>
                  <a:srgbClr val="FFFFFF"/>
                </a:solidFill>
                <a:latin typeface="Poppins"/>
                <a:ea typeface="Poppins"/>
                <a:cs typeface="Poppins"/>
                <a:sym typeface="Poppins"/>
              </a:rPr>
              <a:t>– High-risk failure indicators</a:t>
            </a:r>
          </a:p>
          <a:p>
            <a:pPr algn="l">
              <a:lnSpc>
                <a:spcPts val="2799"/>
              </a:lnSpc>
            </a:pPr>
            <a:r>
              <a:rPr lang="en-US" sz="1999" spc="-79">
                <a:solidFill>
                  <a:srgbClr val="FFFFFF"/>
                </a:solidFill>
                <a:latin typeface="Poppins"/>
                <a:ea typeface="Poppins"/>
                <a:cs typeface="Poppins"/>
                <a:sym typeface="Poppins"/>
              </a:rPr>
              <a:t>– Operator fatigue sequence</a:t>
            </a:r>
          </a:p>
          <a:p>
            <a:pPr algn="l">
              <a:lnSpc>
                <a:spcPts val="2799"/>
              </a:lnSpc>
            </a:pPr>
            <a:r>
              <a:rPr lang="en-US" sz="1999" spc="-79">
                <a:solidFill>
                  <a:srgbClr val="FFFFFF"/>
                </a:solidFill>
                <a:latin typeface="Poppins"/>
                <a:ea typeface="Poppins"/>
                <a:cs typeface="Poppins"/>
                <a:sym typeface="Poppins"/>
              </a:rPr>
              <a:t>• Encodes categorical variables to numerical vectors</a:t>
            </a:r>
          </a:p>
          <a:p>
            <a:pPr algn="l">
              <a:lnSpc>
                <a:spcPts val="2799"/>
              </a:lnSpc>
            </a:pPr>
            <a:r>
              <a:rPr lang="en-US" sz="1999" spc="-79">
                <a:solidFill>
                  <a:srgbClr val="FFFFFF"/>
                </a:solidFill>
                <a:latin typeface="Poppins"/>
                <a:ea typeface="Poppins"/>
                <a:cs typeface="Poppins"/>
                <a:sym typeface="Poppins"/>
              </a:rPr>
              <a:t>• Evaluated using MAE, R², and 5-Fold Cross-Validation</a:t>
            </a:r>
          </a:p>
        </p:txBody>
      </p:sp>
      <p:sp>
        <p:nvSpPr>
          <p:cNvPr name="TextBox 23" id="23"/>
          <p:cNvSpPr txBox="true"/>
          <p:nvPr/>
        </p:nvSpPr>
        <p:spPr>
          <a:xfrm rot="0">
            <a:off x="7140484" y="5311499"/>
            <a:ext cx="3883654" cy="358775"/>
          </a:xfrm>
          <a:prstGeom prst="rect">
            <a:avLst/>
          </a:prstGeom>
        </p:spPr>
        <p:txBody>
          <a:bodyPr anchor="t" rtlCol="false" tIns="0" lIns="0" bIns="0" rIns="0">
            <a:spAutoFit/>
          </a:bodyPr>
          <a:lstStyle/>
          <a:p>
            <a:pPr algn="l">
              <a:lnSpc>
                <a:spcPts val="2799"/>
              </a:lnSpc>
              <a:spcBef>
                <a:spcPct val="0"/>
              </a:spcBef>
            </a:pPr>
            <a:r>
              <a:rPr lang="en-US" b="true" sz="1999" spc="-79">
                <a:solidFill>
                  <a:srgbClr val="FFCC00"/>
                </a:solidFill>
                <a:latin typeface="Poppins Bold"/>
                <a:ea typeface="Poppins Bold"/>
                <a:cs typeface="Poppins Bold"/>
                <a:sym typeface="Poppins Bold"/>
              </a:rPr>
              <a:t>Key Features:</a:t>
            </a:r>
          </a:p>
        </p:txBody>
      </p:sp>
      <p:grpSp>
        <p:nvGrpSpPr>
          <p:cNvPr name="Group 24" id="24"/>
          <p:cNvGrpSpPr/>
          <p:nvPr/>
        </p:nvGrpSpPr>
        <p:grpSpPr>
          <a:xfrm rot="0">
            <a:off x="5380680" y="4713369"/>
            <a:ext cx="12284422" cy="4760116"/>
            <a:chOff x="0" y="0"/>
            <a:chExt cx="3235403" cy="1253693"/>
          </a:xfrm>
        </p:grpSpPr>
        <p:sp>
          <p:nvSpPr>
            <p:cNvPr name="Freeform 25" id="25"/>
            <p:cNvSpPr/>
            <p:nvPr/>
          </p:nvSpPr>
          <p:spPr>
            <a:xfrm flipH="false" flipV="false" rot="0">
              <a:off x="0" y="0"/>
              <a:ext cx="3235403" cy="1253693"/>
            </a:xfrm>
            <a:custGeom>
              <a:avLst/>
              <a:gdLst/>
              <a:ahLst/>
              <a:cxnLst/>
              <a:rect r="r" b="b" t="t" l="l"/>
              <a:pathLst>
                <a:path h="1253693" w="3235403">
                  <a:moveTo>
                    <a:pt x="15756" y="0"/>
                  </a:moveTo>
                  <a:lnTo>
                    <a:pt x="3219648" y="0"/>
                  </a:lnTo>
                  <a:cubicBezTo>
                    <a:pt x="3228349" y="0"/>
                    <a:pt x="3235403" y="7054"/>
                    <a:pt x="3235403" y="15756"/>
                  </a:cubicBezTo>
                  <a:lnTo>
                    <a:pt x="3235403" y="1237938"/>
                  </a:lnTo>
                  <a:cubicBezTo>
                    <a:pt x="3235403" y="1246639"/>
                    <a:pt x="3228349" y="1253693"/>
                    <a:pt x="3219648" y="1253693"/>
                  </a:cubicBezTo>
                  <a:lnTo>
                    <a:pt x="15756" y="1253693"/>
                  </a:lnTo>
                  <a:cubicBezTo>
                    <a:pt x="7054" y="1253693"/>
                    <a:pt x="0" y="1246639"/>
                    <a:pt x="0" y="1237938"/>
                  </a:cubicBezTo>
                  <a:lnTo>
                    <a:pt x="0" y="15756"/>
                  </a:lnTo>
                  <a:cubicBezTo>
                    <a:pt x="0" y="7054"/>
                    <a:pt x="7054" y="0"/>
                    <a:pt x="15756" y="0"/>
                  </a:cubicBezTo>
                  <a:close/>
                </a:path>
              </a:pathLst>
            </a:custGeom>
            <a:solidFill>
              <a:srgbClr val="000000">
                <a:alpha val="0"/>
              </a:srgbClr>
            </a:solidFill>
            <a:ln w="19050" cap="rnd">
              <a:solidFill>
                <a:srgbClr val="FFFFFF"/>
              </a:solidFill>
              <a:prstDash val="solid"/>
              <a:round/>
            </a:ln>
          </p:spPr>
        </p:sp>
        <p:sp>
          <p:nvSpPr>
            <p:cNvPr name="TextBox 26" id="26"/>
            <p:cNvSpPr txBox="true"/>
            <p:nvPr/>
          </p:nvSpPr>
          <p:spPr>
            <a:xfrm>
              <a:off x="0" y="-47625"/>
              <a:ext cx="3235403" cy="1301318"/>
            </a:xfrm>
            <a:prstGeom prst="rect">
              <a:avLst/>
            </a:prstGeom>
          </p:spPr>
          <p:txBody>
            <a:bodyPr anchor="ctr" rtlCol="false" tIns="50800" lIns="50800" bIns="50800" rIns="50800"/>
            <a:lstStyle/>
            <a:p>
              <a:pPr algn="ctr">
                <a:lnSpc>
                  <a:spcPts val="1960"/>
                </a:lnSpc>
              </a:pPr>
            </a:p>
          </p:txBody>
        </p:sp>
      </p:grpSp>
      <p:sp>
        <p:nvSpPr>
          <p:cNvPr name="Freeform 27" id="27"/>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6"/>
            <a:stretch>
              <a:fillRect l="0" t="0" r="0" b="0"/>
            </a:stretch>
          </a:blipFill>
        </p:spPr>
      </p:sp>
      <p:sp>
        <p:nvSpPr>
          <p:cNvPr name="TextBox 28" id="28"/>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9" id="29"/>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30" id="30"/>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1" id="31"/>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2" id="32"/>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3" id="33"/>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5938241" y="1652515"/>
            <a:ext cx="10868546" cy="2908454"/>
          </a:xfrm>
          <a:prstGeom prst="rect">
            <a:avLst/>
          </a:prstGeom>
        </p:spPr>
        <p:txBody>
          <a:bodyPr anchor="t" rtlCol="false" tIns="0" lIns="0" bIns="0" rIns="0">
            <a:spAutoFit/>
          </a:bodyPr>
          <a:lstStyle/>
          <a:p>
            <a:pPr algn="l" marL="0" indent="0" lvl="0">
              <a:lnSpc>
                <a:spcPts val="10559"/>
              </a:lnSpc>
              <a:spcBef>
                <a:spcPct val="0"/>
              </a:spcBef>
            </a:pPr>
            <a:r>
              <a:rPr lang="en-US" b="true" sz="11999" spc="-599">
                <a:solidFill>
                  <a:srgbClr val="FFDE59"/>
                </a:solidFill>
                <a:latin typeface="Poppins Semi-Bold"/>
                <a:ea typeface="Poppins Semi-Bold"/>
                <a:cs typeface="Poppins Semi-Bold"/>
                <a:sym typeface="Poppins Semi-Bold"/>
              </a:rPr>
              <a:t>Machine Learning Model</a:t>
            </a:r>
          </a:p>
        </p:txBody>
      </p:sp>
      <p:sp>
        <p:nvSpPr>
          <p:cNvPr name="Freeform 19" id="19"/>
          <p:cNvSpPr/>
          <p:nvPr/>
        </p:nvSpPr>
        <p:spPr>
          <a:xfrm flipH="false" flipV="false" rot="0">
            <a:off x="17063592" y="2800375"/>
            <a:ext cx="601510" cy="601510"/>
          </a:xfrm>
          <a:custGeom>
            <a:avLst/>
            <a:gdLst/>
            <a:ahLst/>
            <a:cxnLst/>
            <a:rect r="r" b="b" t="t" l="l"/>
            <a:pathLst>
              <a:path h="601510" w="601510">
                <a:moveTo>
                  <a:pt x="0" y="0"/>
                </a:moveTo>
                <a:lnTo>
                  <a:pt x="601510" y="0"/>
                </a:lnTo>
                <a:lnTo>
                  <a:pt x="601510" y="601510"/>
                </a:lnTo>
                <a:lnTo>
                  <a:pt x="0" y="6015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1028700" y="3997073"/>
            <a:ext cx="3995880" cy="5261227"/>
            <a:chOff x="0" y="0"/>
            <a:chExt cx="619066" cy="815102"/>
          </a:xfrm>
        </p:grpSpPr>
        <p:sp>
          <p:nvSpPr>
            <p:cNvPr name="Freeform 21" id="21"/>
            <p:cNvSpPr/>
            <p:nvPr/>
          </p:nvSpPr>
          <p:spPr>
            <a:xfrm flipH="false" flipV="false" rot="0">
              <a:off x="0" y="0"/>
              <a:ext cx="619066" cy="815102"/>
            </a:xfrm>
            <a:custGeom>
              <a:avLst/>
              <a:gdLst/>
              <a:ahLst/>
              <a:cxnLst/>
              <a:rect r="r" b="b" t="t" l="l"/>
              <a:pathLst>
                <a:path h="815102" w="619066">
                  <a:moveTo>
                    <a:pt x="48437" y="0"/>
                  </a:moveTo>
                  <a:lnTo>
                    <a:pt x="570630" y="0"/>
                  </a:lnTo>
                  <a:cubicBezTo>
                    <a:pt x="583476" y="0"/>
                    <a:pt x="595796" y="5103"/>
                    <a:pt x="604880" y="14187"/>
                  </a:cubicBezTo>
                  <a:cubicBezTo>
                    <a:pt x="613963" y="23271"/>
                    <a:pt x="619066" y="35591"/>
                    <a:pt x="619066" y="48437"/>
                  </a:cubicBezTo>
                  <a:lnTo>
                    <a:pt x="619066" y="766665"/>
                  </a:lnTo>
                  <a:cubicBezTo>
                    <a:pt x="619066" y="779511"/>
                    <a:pt x="613963" y="791831"/>
                    <a:pt x="604880" y="800915"/>
                  </a:cubicBezTo>
                  <a:cubicBezTo>
                    <a:pt x="595796" y="809999"/>
                    <a:pt x="583476" y="815102"/>
                    <a:pt x="570630" y="815102"/>
                  </a:cubicBezTo>
                  <a:lnTo>
                    <a:pt x="48437" y="815102"/>
                  </a:lnTo>
                  <a:cubicBezTo>
                    <a:pt x="35591" y="815102"/>
                    <a:pt x="23271" y="809999"/>
                    <a:pt x="14187" y="800915"/>
                  </a:cubicBezTo>
                  <a:cubicBezTo>
                    <a:pt x="5103" y="791831"/>
                    <a:pt x="0" y="779511"/>
                    <a:pt x="0" y="766665"/>
                  </a:cubicBezTo>
                  <a:lnTo>
                    <a:pt x="0" y="48437"/>
                  </a:lnTo>
                  <a:cubicBezTo>
                    <a:pt x="0" y="35591"/>
                    <a:pt x="5103" y="23271"/>
                    <a:pt x="14187" y="14187"/>
                  </a:cubicBezTo>
                  <a:cubicBezTo>
                    <a:pt x="23271" y="5103"/>
                    <a:pt x="35591" y="0"/>
                    <a:pt x="48437" y="0"/>
                  </a:cubicBezTo>
                  <a:close/>
                </a:path>
              </a:pathLst>
            </a:custGeom>
            <a:blipFill>
              <a:blip r:embed="rId5"/>
              <a:stretch>
                <a:fillRect l="-28949" t="0" r="-28949" b="0"/>
              </a:stretch>
            </a:blipFill>
          </p:spPr>
        </p:sp>
      </p:grpSp>
      <p:sp>
        <p:nvSpPr>
          <p:cNvPr name="TextBox 22" id="22"/>
          <p:cNvSpPr txBox="true"/>
          <p:nvPr/>
        </p:nvSpPr>
        <p:spPr>
          <a:xfrm rot="0">
            <a:off x="7271717" y="6551986"/>
            <a:ext cx="9358271" cy="1768475"/>
          </a:xfrm>
          <a:prstGeom prst="rect">
            <a:avLst/>
          </a:prstGeom>
        </p:spPr>
        <p:txBody>
          <a:bodyPr anchor="t" rtlCol="false" tIns="0" lIns="0" bIns="0" rIns="0">
            <a:spAutoFit/>
          </a:bodyPr>
          <a:lstStyle/>
          <a:p>
            <a:pPr algn="l">
              <a:lnSpc>
                <a:spcPts val="2799"/>
              </a:lnSpc>
            </a:pPr>
            <a:r>
              <a:rPr lang="en-US" sz="1999" spc="-79">
                <a:solidFill>
                  <a:srgbClr val="FFFFFF"/>
                </a:solidFill>
                <a:latin typeface="Poppins"/>
                <a:ea typeface="Poppins"/>
                <a:cs typeface="Poppins"/>
                <a:sym typeface="Poppins"/>
              </a:rPr>
              <a:t>• Predicts delays before they happen</a:t>
            </a:r>
          </a:p>
          <a:p>
            <a:pPr algn="l">
              <a:lnSpc>
                <a:spcPts val="2799"/>
              </a:lnSpc>
            </a:pPr>
            <a:r>
              <a:rPr lang="en-US" sz="1999" spc="-79">
                <a:solidFill>
                  <a:srgbClr val="FFFFFF"/>
                </a:solidFill>
                <a:latin typeface="Poppins"/>
                <a:ea typeface="Poppins"/>
                <a:cs typeface="Poppins"/>
                <a:sym typeface="Poppins"/>
              </a:rPr>
              <a:t>•</a:t>
            </a:r>
            <a:r>
              <a:rPr lang="en-US" sz="1999" spc="-79">
                <a:solidFill>
                  <a:srgbClr val="FFFFFF"/>
                </a:solidFill>
                <a:latin typeface="Poppins"/>
                <a:ea typeface="Poppins"/>
                <a:cs typeface="Poppins"/>
                <a:sym typeface="Poppins"/>
              </a:rPr>
              <a:t> Enhances production planning and scheduling accuracy</a:t>
            </a:r>
          </a:p>
          <a:p>
            <a:pPr algn="l">
              <a:lnSpc>
                <a:spcPts val="2799"/>
              </a:lnSpc>
            </a:pPr>
            <a:r>
              <a:rPr lang="en-US" sz="1999" spc="-79">
                <a:solidFill>
                  <a:srgbClr val="FFFFFF"/>
                </a:solidFill>
                <a:latin typeface="Poppins"/>
                <a:ea typeface="Poppins"/>
                <a:cs typeface="Poppins"/>
                <a:sym typeface="Poppins"/>
              </a:rPr>
              <a:t>• Identifies high-risk operators and batches</a:t>
            </a:r>
          </a:p>
          <a:p>
            <a:pPr algn="l">
              <a:lnSpc>
                <a:spcPts val="2799"/>
              </a:lnSpc>
            </a:pPr>
            <a:r>
              <a:rPr lang="en-US" sz="1999" spc="-79">
                <a:solidFill>
                  <a:srgbClr val="FFFFFF"/>
                </a:solidFill>
                <a:latin typeface="Poppins"/>
                <a:ea typeface="Poppins"/>
                <a:cs typeface="Poppins"/>
                <a:sym typeface="Poppins"/>
              </a:rPr>
              <a:t>• Reduces unplanned downtime and improves line efficiency</a:t>
            </a:r>
          </a:p>
          <a:p>
            <a:pPr algn="l">
              <a:lnSpc>
                <a:spcPts val="2799"/>
              </a:lnSpc>
            </a:pPr>
            <a:r>
              <a:rPr lang="en-US" sz="1999" spc="-79">
                <a:solidFill>
                  <a:srgbClr val="FFFFFF"/>
                </a:solidFill>
                <a:latin typeface="Poppins"/>
                <a:ea typeface="Poppins"/>
                <a:cs typeface="Poppins"/>
                <a:sym typeface="Poppins"/>
              </a:rPr>
              <a:t>• Supports data-driven decision making at the factory floor</a:t>
            </a:r>
          </a:p>
        </p:txBody>
      </p:sp>
      <p:sp>
        <p:nvSpPr>
          <p:cNvPr name="TextBox 23" id="23"/>
          <p:cNvSpPr txBox="true"/>
          <p:nvPr/>
        </p:nvSpPr>
        <p:spPr>
          <a:xfrm rot="0">
            <a:off x="7271717" y="6064922"/>
            <a:ext cx="3883654" cy="358775"/>
          </a:xfrm>
          <a:prstGeom prst="rect">
            <a:avLst/>
          </a:prstGeom>
        </p:spPr>
        <p:txBody>
          <a:bodyPr anchor="t" rtlCol="false" tIns="0" lIns="0" bIns="0" rIns="0">
            <a:spAutoFit/>
          </a:bodyPr>
          <a:lstStyle/>
          <a:p>
            <a:pPr algn="l">
              <a:lnSpc>
                <a:spcPts val="2799"/>
              </a:lnSpc>
              <a:spcBef>
                <a:spcPct val="0"/>
              </a:spcBef>
            </a:pPr>
            <a:r>
              <a:rPr lang="en-US" b="true" sz="1999" spc="-79">
                <a:solidFill>
                  <a:srgbClr val="FFCC00"/>
                </a:solidFill>
                <a:latin typeface="Poppins Bold"/>
                <a:ea typeface="Poppins Bold"/>
                <a:cs typeface="Poppins Bold"/>
                <a:sym typeface="Poppins Bold"/>
              </a:rPr>
              <a:t>Benefits:</a:t>
            </a:r>
          </a:p>
        </p:txBody>
      </p:sp>
      <p:grpSp>
        <p:nvGrpSpPr>
          <p:cNvPr name="Group 24" id="24"/>
          <p:cNvGrpSpPr/>
          <p:nvPr/>
        </p:nvGrpSpPr>
        <p:grpSpPr>
          <a:xfrm rot="0">
            <a:off x="5755035" y="4713369"/>
            <a:ext cx="12284422" cy="4760116"/>
            <a:chOff x="0" y="0"/>
            <a:chExt cx="3235403" cy="1253693"/>
          </a:xfrm>
        </p:grpSpPr>
        <p:sp>
          <p:nvSpPr>
            <p:cNvPr name="Freeform 25" id="25"/>
            <p:cNvSpPr/>
            <p:nvPr/>
          </p:nvSpPr>
          <p:spPr>
            <a:xfrm flipH="false" flipV="false" rot="0">
              <a:off x="0" y="0"/>
              <a:ext cx="3235403" cy="1253693"/>
            </a:xfrm>
            <a:custGeom>
              <a:avLst/>
              <a:gdLst/>
              <a:ahLst/>
              <a:cxnLst/>
              <a:rect r="r" b="b" t="t" l="l"/>
              <a:pathLst>
                <a:path h="1253693" w="3235403">
                  <a:moveTo>
                    <a:pt x="15756" y="0"/>
                  </a:moveTo>
                  <a:lnTo>
                    <a:pt x="3219648" y="0"/>
                  </a:lnTo>
                  <a:cubicBezTo>
                    <a:pt x="3228349" y="0"/>
                    <a:pt x="3235403" y="7054"/>
                    <a:pt x="3235403" y="15756"/>
                  </a:cubicBezTo>
                  <a:lnTo>
                    <a:pt x="3235403" y="1237938"/>
                  </a:lnTo>
                  <a:cubicBezTo>
                    <a:pt x="3235403" y="1246639"/>
                    <a:pt x="3228349" y="1253693"/>
                    <a:pt x="3219648" y="1253693"/>
                  </a:cubicBezTo>
                  <a:lnTo>
                    <a:pt x="15756" y="1253693"/>
                  </a:lnTo>
                  <a:cubicBezTo>
                    <a:pt x="7054" y="1253693"/>
                    <a:pt x="0" y="1246639"/>
                    <a:pt x="0" y="1237938"/>
                  </a:cubicBezTo>
                  <a:lnTo>
                    <a:pt x="0" y="15756"/>
                  </a:lnTo>
                  <a:cubicBezTo>
                    <a:pt x="0" y="7054"/>
                    <a:pt x="7054" y="0"/>
                    <a:pt x="15756" y="0"/>
                  </a:cubicBezTo>
                  <a:close/>
                </a:path>
              </a:pathLst>
            </a:custGeom>
            <a:solidFill>
              <a:srgbClr val="000000">
                <a:alpha val="0"/>
              </a:srgbClr>
            </a:solidFill>
            <a:ln w="19050" cap="rnd">
              <a:solidFill>
                <a:srgbClr val="FFFFFF"/>
              </a:solidFill>
              <a:prstDash val="solid"/>
              <a:round/>
            </a:ln>
          </p:spPr>
        </p:sp>
        <p:sp>
          <p:nvSpPr>
            <p:cNvPr name="TextBox 26" id="26"/>
            <p:cNvSpPr txBox="true"/>
            <p:nvPr/>
          </p:nvSpPr>
          <p:spPr>
            <a:xfrm>
              <a:off x="0" y="-47625"/>
              <a:ext cx="3235403" cy="1301318"/>
            </a:xfrm>
            <a:prstGeom prst="rect">
              <a:avLst/>
            </a:prstGeom>
          </p:spPr>
          <p:txBody>
            <a:bodyPr anchor="ctr" rtlCol="false" tIns="50800" lIns="50800" bIns="50800" rIns="50800"/>
            <a:lstStyle/>
            <a:p>
              <a:pPr algn="ctr">
                <a:lnSpc>
                  <a:spcPts val="1960"/>
                </a:lnSpc>
              </a:pPr>
            </a:p>
          </p:txBody>
        </p:sp>
      </p:grpSp>
      <p:sp>
        <p:nvSpPr>
          <p:cNvPr name="Freeform 27" id="27"/>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6"/>
            <a:stretch>
              <a:fillRect l="0" t="0" r="0" b="0"/>
            </a:stretch>
          </a:blipFill>
        </p:spPr>
      </p:sp>
      <p:sp>
        <p:nvSpPr>
          <p:cNvPr name="TextBox 28" id="28"/>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9" id="29"/>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30" id="30"/>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1" id="31"/>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2" id="32"/>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3" id="33"/>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2567760" y="2020157"/>
            <a:ext cx="4272031" cy="4084637"/>
            <a:chOff x="0" y="0"/>
            <a:chExt cx="6318617" cy="6041450"/>
          </a:xfrm>
        </p:grpSpPr>
        <p:sp>
          <p:nvSpPr>
            <p:cNvPr name="Freeform 19" id="19"/>
            <p:cNvSpPr/>
            <p:nvPr/>
          </p:nvSpPr>
          <p:spPr>
            <a:xfrm flipH="false" flipV="false" rot="0">
              <a:off x="0" y="0"/>
              <a:ext cx="6318617" cy="6041450"/>
            </a:xfrm>
            <a:custGeom>
              <a:avLst/>
              <a:gdLst/>
              <a:ahLst/>
              <a:cxnLst/>
              <a:rect r="r" b="b" t="t" l="l"/>
              <a:pathLst>
                <a:path h="6041450" w="6318617">
                  <a:moveTo>
                    <a:pt x="0" y="5735350"/>
                  </a:moveTo>
                  <a:lnTo>
                    <a:pt x="0" y="306100"/>
                  </a:lnTo>
                  <a:cubicBezTo>
                    <a:pt x="0" y="136940"/>
                    <a:pt x="214833" y="0"/>
                    <a:pt x="480215" y="0"/>
                  </a:cubicBezTo>
                  <a:lnTo>
                    <a:pt x="5838402" y="0"/>
                  </a:lnTo>
                  <a:cubicBezTo>
                    <a:pt x="6103784" y="0"/>
                    <a:pt x="6318617" y="137745"/>
                    <a:pt x="6318617" y="306100"/>
                  </a:cubicBezTo>
                  <a:lnTo>
                    <a:pt x="6318617" y="5735350"/>
                  </a:lnTo>
                  <a:cubicBezTo>
                    <a:pt x="6318617" y="5904510"/>
                    <a:pt x="6103784" y="6041450"/>
                    <a:pt x="5838402" y="6041450"/>
                  </a:cubicBezTo>
                  <a:lnTo>
                    <a:pt x="480215" y="6041450"/>
                  </a:lnTo>
                  <a:cubicBezTo>
                    <a:pt x="216097" y="6041450"/>
                    <a:pt x="0" y="5904510"/>
                    <a:pt x="0" y="5735350"/>
                  </a:cubicBezTo>
                  <a:close/>
                </a:path>
              </a:pathLst>
            </a:custGeom>
            <a:blipFill>
              <a:blip r:embed="rId3"/>
              <a:stretch>
                <a:fillRect l="0" t="-2293" r="0" b="-2293"/>
              </a:stretch>
            </a:blipFill>
          </p:spPr>
        </p:sp>
      </p:grpSp>
      <p:grpSp>
        <p:nvGrpSpPr>
          <p:cNvPr name="Group 20" id="20"/>
          <p:cNvGrpSpPr/>
          <p:nvPr/>
        </p:nvGrpSpPr>
        <p:grpSpPr>
          <a:xfrm rot="0">
            <a:off x="909934" y="2020157"/>
            <a:ext cx="8843536" cy="1686080"/>
            <a:chOff x="0" y="0"/>
            <a:chExt cx="2137363" cy="407503"/>
          </a:xfrm>
        </p:grpSpPr>
        <p:sp>
          <p:nvSpPr>
            <p:cNvPr name="Freeform 21" id="21"/>
            <p:cNvSpPr/>
            <p:nvPr/>
          </p:nvSpPr>
          <p:spPr>
            <a:xfrm flipH="false" flipV="false" rot="0">
              <a:off x="0" y="0"/>
              <a:ext cx="2137363" cy="407503"/>
            </a:xfrm>
            <a:custGeom>
              <a:avLst/>
              <a:gdLst/>
              <a:ahLst/>
              <a:cxnLst/>
              <a:rect r="r" b="b" t="t" l="l"/>
              <a:pathLst>
                <a:path h="407503" w="2137363">
                  <a:moveTo>
                    <a:pt x="21886" y="0"/>
                  </a:moveTo>
                  <a:lnTo>
                    <a:pt x="2115477" y="0"/>
                  </a:lnTo>
                  <a:cubicBezTo>
                    <a:pt x="2121282" y="0"/>
                    <a:pt x="2126848" y="2306"/>
                    <a:pt x="2130953" y="6410"/>
                  </a:cubicBezTo>
                  <a:cubicBezTo>
                    <a:pt x="2135057" y="10515"/>
                    <a:pt x="2137363" y="16081"/>
                    <a:pt x="2137363" y="21886"/>
                  </a:cubicBezTo>
                  <a:lnTo>
                    <a:pt x="2137363" y="385617"/>
                  </a:lnTo>
                  <a:cubicBezTo>
                    <a:pt x="2137363" y="397704"/>
                    <a:pt x="2127564" y="407503"/>
                    <a:pt x="2115477" y="407503"/>
                  </a:cubicBezTo>
                  <a:lnTo>
                    <a:pt x="21886" y="407503"/>
                  </a:lnTo>
                  <a:cubicBezTo>
                    <a:pt x="9799" y="407503"/>
                    <a:pt x="0" y="397704"/>
                    <a:pt x="0" y="385617"/>
                  </a:cubicBezTo>
                  <a:lnTo>
                    <a:pt x="0" y="21886"/>
                  </a:lnTo>
                  <a:cubicBezTo>
                    <a:pt x="0" y="9799"/>
                    <a:pt x="9799" y="0"/>
                    <a:pt x="21886" y="0"/>
                  </a:cubicBezTo>
                  <a:close/>
                </a:path>
              </a:pathLst>
            </a:custGeom>
            <a:solidFill>
              <a:srgbClr val="000000">
                <a:alpha val="0"/>
              </a:srgbClr>
            </a:solidFill>
            <a:ln w="9525" cap="rnd">
              <a:solidFill>
                <a:srgbClr val="FFFFFF"/>
              </a:solidFill>
              <a:prstDash val="solid"/>
              <a:round/>
            </a:ln>
          </p:spPr>
        </p:sp>
        <p:sp>
          <p:nvSpPr>
            <p:cNvPr name="TextBox 22" id="22"/>
            <p:cNvSpPr txBox="true"/>
            <p:nvPr/>
          </p:nvSpPr>
          <p:spPr>
            <a:xfrm>
              <a:off x="0" y="-47625"/>
              <a:ext cx="2137363" cy="455128"/>
            </a:xfrm>
            <a:prstGeom prst="rect">
              <a:avLst/>
            </a:prstGeom>
          </p:spPr>
          <p:txBody>
            <a:bodyPr anchor="ctr" rtlCol="false" tIns="50800" lIns="50800" bIns="50800" rIns="50800"/>
            <a:lstStyle/>
            <a:p>
              <a:pPr algn="ctr">
                <a:lnSpc>
                  <a:spcPts val="2239"/>
                </a:lnSpc>
              </a:pPr>
            </a:p>
          </p:txBody>
        </p:sp>
      </p:grpSp>
      <p:sp>
        <p:nvSpPr>
          <p:cNvPr name="Freeform 23" id="23"/>
          <p:cNvSpPr/>
          <p:nvPr/>
        </p:nvSpPr>
        <p:spPr>
          <a:xfrm flipH="false" flipV="false" rot="0">
            <a:off x="10386586" y="4874165"/>
            <a:ext cx="872493" cy="872493"/>
          </a:xfrm>
          <a:custGeom>
            <a:avLst/>
            <a:gdLst/>
            <a:ahLst/>
            <a:cxnLst/>
            <a:rect r="r" b="b" t="t" l="l"/>
            <a:pathLst>
              <a:path h="872493" w="872493">
                <a:moveTo>
                  <a:pt x="0" y="0"/>
                </a:moveTo>
                <a:lnTo>
                  <a:pt x="872493" y="0"/>
                </a:lnTo>
                <a:lnTo>
                  <a:pt x="872493" y="872493"/>
                </a:lnTo>
                <a:lnTo>
                  <a:pt x="0" y="8724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909934" y="3942464"/>
            <a:ext cx="8843536" cy="1686080"/>
            <a:chOff x="0" y="0"/>
            <a:chExt cx="2137363" cy="407503"/>
          </a:xfrm>
        </p:grpSpPr>
        <p:sp>
          <p:nvSpPr>
            <p:cNvPr name="Freeform 25" id="25"/>
            <p:cNvSpPr/>
            <p:nvPr/>
          </p:nvSpPr>
          <p:spPr>
            <a:xfrm flipH="false" flipV="false" rot="0">
              <a:off x="0" y="0"/>
              <a:ext cx="2137363" cy="407503"/>
            </a:xfrm>
            <a:custGeom>
              <a:avLst/>
              <a:gdLst/>
              <a:ahLst/>
              <a:cxnLst/>
              <a:rect r="r" b="b" t="t" l="l"/>
              <a:pathLst>
                <a:path h="407503" w="2137363">
                  <a:moveTo>
                    <a:pt x="21886" y="0"/>
                  </a:moveTo>
                  <a:lnTo>
                    <a:pt x="2115477" y="0"/>
                  </a:lnTo>
                  <a:cubicBezTo>
                    <a:pt x="2121282" y="0"/>
                    <a:pt x="2126848" y="2306"/>
                    <a:pt x="2130953" y="6410"/>
                  </a:cubicBezTo>
                  <a:cubicBezTo>
                    <a:pt x="2135057" y="10515"/>
                    <a:pt x="2137363" y="16081"/>
                    <a:pt x="2137363" y="21886"/>
                  </a:cubicBezTo>
                  <a:lnTo>
                    <a:pt x="2137363" y="385617"/>
                  </a:lnTo>
                  <a:cubicBezTo>
                    <a:pt x="2137363" y="397704"/>
                    <a:pt x="2127564" y="407503"/>
                    <a:pt x="2115477" y="407503"/>
                  </a:cubicBezTo>
                  <a:lnTo>
                    <a:pt x="21886" y="407503"/>
                  </a:lnTo>
                  <a:cubicBezTo>
                    <a:pt x="9799" y="407503"/>
                    <a:pt x="0" y="397704"/>
                    <a:pt x="0" y="385617"/>
                  </a:cubicBezTo>
                  <a:lnTo>
                    <a:pt x="0" y="21886"/>
                  </a:lnTo>
                  <a:cubicBezTo>
                    <a:pt x="0" y="9799"/>
                    <a:pt x="9799" y="0"/>
                    <a:pt x="21886" y="0"/>
                  </a:cubicBezTo>
                  <a:close/>
                </a:path>
              </a:pathLst>
            </a:custGeom>
            <a:solidFill>
              <a:srgbClr val="000000">
                <a:alpha val="0"/>
              </a:srgbClr>
            </a:solidFill>
            <a:ln w="9525" cap="rnd">
              <a:solidFill>
                <a:srgbClr val="FFFFFF"/>
              </a:solidFill>
              <a:prstDash val="solid"/>
              <a:round/>
            </a:ln>
          </p:spPr>
        </p:sp>
        <p:sp>
          <p:nvSpPr>
            <p:cNvPr name="TextBox 26" id="26"/>
            <p:cNvSpPr txBox="true"/>
            <p:nvPr/>
          </p:nvSpPr>
          <p:spPr>
            <a:xfrm>
              <a:off x="0" y="-47625"/>
              <a:ext cx="2137363" cy="455128"/>
            </a:xfrm>
            <a:prstGeom prst="rect">
              <a:avLst/>
            </a:prstGeom>
          </p:spPr>
          <p:txBody>
            <a:bodyPr anchor="ctr" rtlCol="false" tIns="50800" lIns="50800" bIns="50800" rIns="50800"/>
            <a:lstStyle/>
            <a:p>
              <a:pPr algn="ctr">
                <a:lnSpc>
                  <a:spcPts val="2239"/>
                </a:lnSpc>
              </a:pPr>
            </a:p>
          </p:txBody>
        </p:sp>
      </p:grpSp>
      <p:grpSp>
        <p:nvGrpSpPr>
          <p:cNvPr name="Group 27" id="27"/>
          <p:cNvGrpSpPr/>
          <p:nvPr/>
        </p:nvGrpSpPr>
        <p:grpSpPr>
          <a:xfrm rot="0">
            <a:off x="909934" y="5864772"/>
            <a:ext cx="8843536" cy="1686080"/>
            <a:chOff x="0" y="0"/>
            <a:chExt cx="2137363" cy="407503"/>
          </a:xfrm>
        </p:grpSpPr>
        <p:sp>
          <p:nvSpPr>
            <p:cNvPr name="Freeform 28" id="28"/>
            <p:cNvSpPr/>
            <p:nvPr/>
          </p:nvSpPr>
          <p:spPr>
            <a:xfrm flipH="false" flipV="false" rot="0">
              <a:off x="0" y="0"/>
              <a:ext cx="2137363" cy="407503"/>
            </a:xfrm>
            <a:custGeom>
              <a:avLst/>
              <a:gdLst/>
              <a:ahLst/>
              <a:cxnLst/>
              <a:rect r="r" b="b" t="t" l="l"/>
              <a:pathLst>
                <a:path h="407503" w="2137363">
                  <a:moveTo>
                    <a:pt x="21886" y="0"/>
                  </a:moveTo>
                  <a:lnTo>
                    <a:pt x="2115477" y="0"/>
                  </a:lnTo>
                  <a:cubicBezTo>
                    <a:pt x="2121282" y="0"/>
                    <a:pt x="2126848" y="2306"/>
                    <a:pt x="2130953" y="6410"/>
                  </a:cubicBezTo>
                  <a:cubicBezTo>
                    <a:pt x="2135057" y="10515"/>
                    <a:pt x="2137363" y="16081"/>
                    <a:pt x="2137363" y="21886"/>
                  </a:cubicBezTo>
                  <a:lnTo>
                    <a:pt x="2137363" y="385617"/>
                  </a:lnTo>
                  <a:cubicBezTo>
                    <a:pt x="2137363" y="397704"/>
                    <a:pt x="2127564" y="407503"/>
                    <a:pt x="2115477" y="407503"/>
                  </a:cubicBezTo>
                  <a:lnTo>
                    <a:pt x="21886" y="407503"/>
                  </a:lnTo>
                  <a:cubicBezTo>
                    <a:pt x="9799" y="407503"/>
                    <a:pt x="0" y="397704"/>
                    <a:pt x="0" y="385617"/>
                  </a:cubicBezTo>
                  <a:lnTo>
                    <a:pt x="0" y="21886"/>
                  </a:lnTo>
                  <a:cubicBezTo>
                    <a:pt x="0" y="9799"/>
                    <a:pt x="9799" y="0"/>
                    <a:pt x="21886" y="0"/>
                  </a:cubicBezTo>
                  <a:close/>
                </a:path>
              </a:pathLst>
            </a:custGeom>
            <a:solidFill>
              <a:srgbClr val="000000">
                <a:alpha val="0"/>
              </a:srgbClr>
            </a:solidFill>
            <a:ln w="9525" cap="rnd">
              <a:solidFill>
                <a:srgbClr val="FFFFFF"/>
              </a:solidFill>
              <a:prstDash val="solid"/>
              <a:round/>
            </a:ln>
          </p:spPr>
        </p:sp>
        <p:sp>
          <p:nvSpPr>
            <p:cNvPr name="TextBox 29" id="29"/>
            <p:cNvSpPr txBox="true"/>
            <p:nvPr/>
          </p:nvSpPr>
          <p:spPr>
            <a:xfrm>
              <a:off x="0" y="-47625"/>
              <a:ext cx="2137363" cy="455128"/>
            </a:xfrm>
            <a:prstGeom prst="rect">
              <a:avLst/>
            </a:prstGeom>
          </p:spPr>
          <p:txBody>
            <a:bodyPr anchor="ctr" rtlCol="false" tIns="50800" lIns="50800" bIns="50800" rIns="50800"/>
            <a:lstStyle/>
            <a:p>
              <a:pPr algn="ctr">
                <a:lnSpc>
                  <a:spcPts val="2239"/>
                </a:lnSpc>
              </a:pPr>
            </a:p>
          </p:txBody>
        </p:sp>
      </p:grpSp>
      <p:grpSp>
        <p:nvGrpSpPr>
          <p:cNvPr name="Group 30" id="30"/>
          <p:cNvGrpSpPr/>
          <p:nvPr/>
        </p:nvGrpSpPr>
        <p:grpSpPr>
          <a:xfrm rot="0">
            <a:off x="909934" y="7787080"/>
            <a:ext cx="8843536" cy="1686080"/>
            <a:chOff x="0" y="0"/>
            <a:chExt cx="2137363" cy="407503"/>
          </a:xfrm>
        </p:grpSpPr>
        <p:sp>
          <p:nvSpPr>
            <p:cNvPr name="Freeform 31" id="31"/>
            <p:cNvSpPr/>
            <p:nvPr/>
          </p:nvSpPr>
          <p:spPr>
            <a:xfrm flipH="false" flipV="false" rot="0">
              <a:off x="0" y="0"/>
              <a:ext cx="2137363" cy="407503"/>
            </a:xfrm>
            <a:custGeom>
              <a:avLst/>
              <a:gdLst/>
              <a:ahLst/>
              <a:cxnLst/>
              <a:rect r="r" b="b" t="t" l="l"/>
              <a:pathLst>
                <a:path h="407503" w="2137363">
                  <a:moveTo>
                    <a:pt x="21886" y="0"/>
                  </a:moveTo>
                  <a:lnTo>
                    <a:pt x="2115477" y="0"/>
                  </a:lnTo>
                  <a:cubicBezTo>
                    <a:pt x="2121282" y="0"/>
                    <a:pt x="2126848" y="2306"/>
                    <a:pt x="2130953" y="6410"/>
                  </a:cubicBezTo>
                  <a:cubicBezTo>
                    <a:pt x="2135057" y="10515"/>
                    <a:pt x="2137363" y="16081"/>
                    <a:pt x="2137363" y="21886"/>
                  </a:cubicBezTo>
                  <a:lnTo>
                    <a:pt x="2137363" y="385617"/>
                  </a:lnTo>
                  <a:cubicBezTo>
                    <a:pt x="2137363" y="397704"/>
                    <a:pt x="2127564" y="407503"/>
                    <a:pt x="2115477" y="407503"/>
                  </a:cubicBezTo>
                  <a:lnTo>
                    <a:pt x="21886" y="407503"/>
                  </a:lnTo>
                  <a:cubicBezTo>
                    <a:pt x="9799" y="407503"/>
                    <a:pt x="0" y="397704"/>
                    <a:pt x="0" y="385617"/>
                  </a:cubicBezTo>
                  <a:lnTo>
                    <a:pt x="0" y="21886"/>
                  </a:lnTo>
                  <a:cubicBezTo>
                    <a:pt x="0" y="9799"/>
                    <a:pt x="9799" y="0"/>
                    <a:pt x="21886" y="0"/>
                  </a:cubicBezTo>
                  <a:close/>
                </a:path>
              </a:pathLst>
            </a:custGeom>
            <a:solidFill>
              <a:srgbClr val="000000">
                <a:alpha val="0"/>
              </a:srgbClr>
            </a:solidFill>
            <a:ln w="9525" cap="rnd">
              <a:solidFill>
                <a:srgbClr val="FFFFFF"/>
              </a:solidFill>
              <a:prstDash val="solid"/>
              <a:round/>
            </a:ln>
          </p:spPr>
        </p:sp>
        <p:sp>
          <p:nvSpPr>
            <p:cNvPr name="TextBox 32" id="32"/>
            <p:cNvSpPr txBox="true"/>
            <p:nvPr/>
          </p:nvSpPr>
          <p:spPr>
            <a:xfrm>
              <a:off x="0" y="-47625"/>
              <a:ext cx="2137363" cy="455128"/>
            </a:xfrm>
            <a:prstGeom prst="rect">
              <a:avLst/>
            </a:prstGeom>
          </p:spPr>
          <p:txBody>
            <a:bodyPr anchor="ctr" rtlCol="false" tIns="50800" lIns="50800" bIns="50800" rIns="50800"/>
            <a:lstStyle/>
            <a:p>
              <a:pPr algn="ctr">
                <a:lnSpc>
                  <a:spcPts val="2239"/>
                </a:lnSpc>
              </a:pPr>
            </a:p>
          </p:txBody>
        </p:sp>
      </p:grpSp>
      <p:sp>
        <p:nvSpPr>
          <p:cNvPr name="Freeform 33" id="33"/>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6"/>
            <a:stretch>
              <a:fillRect l="0" t="0" r="0" b="0"/>
            </a:stretch>
          </a:blipFill>
        </p:spPr>
      </p:sp>
      <p:sp>
        <p:nvSpPr>
          <p:cNvPr name="TextBox 34" id="34"/>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35" id="35"/>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36" id="36"/>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7" id="37"/>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8" id="38"/>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9" id="39"/>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40" id="40"/>
          <p:cNvSpPr txBox="true"/>
          <p:nvPr/>
        </p:nvSpPr>
        <p:spPr>
          <a:xfrm rot="0">
            <a:off x="11259079" y="6832601"/>
            <a:ext cx="6889393" cy="2425699"/>
          </a:xfrm>
          <a:prstGeom prst="rect">
            <a:avLst/>
          </a:prstGeom>
        </p:spPr>
        <p:txBody>
          <a:bodyPr anchor="t" rtlCol="false" tIns="0" lIns="0" bIns="0" rIns="0">
            <a:spAutoFit/>
          </a:bodyPr>
          <a:lstStyle/>
          <a:p>
            <a:pPr algn="ctr" marL="0" indent="0" lvl="0">
              <a:lnSpc>
                <a:spcPts val="8799"/>
              </a:lnSpc>
              <a:spcBef>
                <a:spcPct val="0"/>
              </a:spcBef>
            </a:pPr>
            <a:r>
              <a:rPr lang="en-US" b="true" sz="9999" spc="-499">
                <a:solidFill>
                  <a:srgbClr val="FFDE59"/>
                </a:solidFill>
                <a:latin typeface="Poppins Semi-Bold"/>
                <a:ea typeface="Poppins Semi-Bold"/>
                <a:cs typeface="Poppins Semi-Bold"/>
                <a:sym typeface="Poppins Semi-Bold"/>
              </a:rPr>
              <a:t>B</a:t>
            </a:r>
            <a:r>
              <a:rPr lang="en-US" b="true" sz="9999" spc="-499" strike="noStrike" u="none">
                <a:solidFill>
                  <a:srgbClr val="FFDE59"/>
                </a:solidFill>
                <a:latin typeface="Poppins Semi-Bold"/>
                <a:ea typeface="Poppins Semi-Bold"/>
                <a:cs typeface="Poppins Semi-Bold"/>
                <a:sym typeface="Poppins Semi-Bold"/>
              </a:rPr>
              <a:t>usiness Impact</a:t>
            </a:r>
          </a:p>
        </p:txBody>
      </p:sp>
      <p:sp>
        <p:nvSpPr>
          <p:cNvPr name="TextBox 41" id="41"/>
          <p:cNvSpPr txBox="true"/>
          <p:nvPr/>
        </p:nvSpPr>
        <p:spPr>
          <a:xfrm rot="0">
            <a:off x="1506252" y="2115322"/>
            <a:ext cx="7650898" cy="358124"/>
          </a:xfrm>
          <a:prstGeom prst="rect">
            <a:avLst/>
          </a:prstGeom>
        </p:spPr>
        <p:txBody>
          <a:bodyPr anchor="t" rtlCol="false" tIns="0" lIns="0" bIns="0" rIns="0">
            <a:spAutoFit/>
          </a:bodyPr>
          <a:lstStyle/>
          <a:p>
            <a:pPr algn="l">
              <a:lnSpc>
                <a:spcPts val="2835"/>
              </a:lnSpc>
              <a:spcBef>
                <a:spcPct val="0"/>
              </a:spcBef>
            </a:pPr>
            <a:r>
              <a:rPr lang="en-US" b="true" sz="2025" spc="-81">
                <a:solidFill>
                  <a:srgbClr val="FFFFFF"/>
                </a:solidFill>
                <a:latin typeface="Poppins Bold"/>
                <a:ea typeface="Poppins Bold"/>
                <a:cs typeface="Poppins Bold"/>
                <a:sym typeface="Poppins Bold"/>
              </a:rPr>
              <a:t>Planning Accuracy</a:t>
            </a:r>
          </a:p>
        </p:txBody>
      </p:sp>
      <p:sp>
        <p:nvSpPr>
          <p:cNvPr name="TextBox 42" id="42"/>
          <p:cNvSpPr txBox="true"/>
          <p:nvPr/>
        </p:nvSpPr>
        <p:spPr>
          <a:xfrm rot="0">
            <a:off x="1506252" y="2472852"/>
            <a:ext cx="7650898" cy="1222994"/>
          </a:xfrm>
          <a:prstGeom prst="rect">
            <a:avLst/>
          </a:prstGeom>
        </p:spPr>
        <p:txBody>
          <a:bodyPr anchor="t" rtlCol="false" tIns="0" lIns="0" bIns="0" rIns="0">
            <a:spAutoFit/>
          </a:bodyPr>
          <a:lstStyle/>
          <a:p>
            <a:pPr algn="l" marL="372564" indent="-186282" lvl="1">
              <a:lnSpc>
                <a:spcPts val="2415"/>
              </a:lnSpc>
              <a:buFont typeface="Arial"/>
              <a:buChar char="•"/>
            </a:pPr>
            <a:r>
              <a:rPr lang="en-US" sz="1725" spc="-69">
                <a:solidFill>
                  <a:srgbClr val="FFFFFF"/>
                </a:solidFill>
                <a:latin typeface="Poppins"/>
                <a:ea typeface="Poppins"/>
                <a:cs typeface="Poppins"/>
                <a:sym typeface="Poppins"/>
              </a:rPr>
              <a:t>Daily downtime forecasting improves scheduling.</a:t>
            </a:r>
          </a:p>
          <a:p>
            <a:pPr algn="l" marL="372564" indent="-186282" lvl="1">
              <a:lnSpc>
                <a:spcPts val="2415"/>
              </a:lnSpc>
              <a:buFont typeface="Arial"/>
              <a:buChar char="•"/>
            </a:pPr>
            <a:r>
              <a:rPr lang="en-US" sz="1725" spc="-69">
                <a:solidFill>
                  <a:srgbClr val="FFFFFF"/>
                </a:solidFill>
                <a:latin typeface="Poppins"/>
                <a:ea typeface="Poppins"/>
                <a:cs typeface="Poppins"/>
                <a:sym typeface="Poppins"/>
              </a:rPr>
              <a:t>Estimated reduction in unplanned delays: ~12–15%.</a:t>
            </a:r>
          </a:p>
          <a:p>
            <a:pPr algn="l" marL="372564" indent="-186282" lvl="1">
              <a:lnSpc>
                <a:spcPts val="2415"/>
              </a:lnSpc>
              <a:spcBef>
                <a:spcPct val="0"/>
              </a:spcBef>
              <a:buFont typeface="Arial"/>
              <a:buChar char="•"/>
            </a:pPr>
            <a:r>
              <a:rPr lang="en-US" sz="1725" spc="-69">
                <a:solidFill>
                  <a:srgbClr val="FFFFFF"/>
                </a:solidFill>
                <a:latin typeface="Poppins"/>
                <a:ea typeface="Poppins"/>
                <a:cs typeface="Poppins"/>
                <a:sym typeface="Poppins"/>
              </a:rPr>
              <a:t>Most productive day: [most_productive_day], helps optimize batch assignments.</a:t>
            </a:r>
          </a:p>
        </p:txBody>
      </p:sp>
      <p:sp>
        <p:nvSpPr>
          <p:cNvPr name="TextBox 43" id="43"/>
          <p:cNvSpPr txBox="true"/>
          <p:nvPr/>
        </p:nvSpPr>
        <p:spPr>
          <a:xfrm rot="0">
            <a:off x="1506252" y="4119067"/>
            <a:ext cx="7650898" cy="358124"/>
          </a:xfrm>
          <a:prstGeom prst="rect">
            <a:avLst/>
          </a:prstGeom>
        </p:spPr>
        <p:txBody>
          <a:bodyPr anchor="t" rtlCol="false" tIns="0" lIns="0" bIns="0" rIns="0">
            <a:spAutoFit/>
          </a:bodyPr>
          <a:lstStyle/>
          <a:p>
            <a:pPr algn="l">
              <a:lnSpc>
                <a:spcPts val="2835"/>
              </a:lnSpc>
              <a:spcBef>
                <a:spcPct val="0"/>
              </a:spcBef>
            </a:pPr>
            <a:r>
              <a:rPr lang="en-US" b="true" sz="2025" spc="-81">
                <a:solidFill>
                  <a:srgbClr val="FFFFFF"/>
                </a:solidFill>
                <a:latin typeface="Poppins Bold"/>
                <a:ea typeface="Poppins Bold"/>
                <a:cs typeface="Poppins Bold"/>
                <a:sym typeface="Poppins Bold"/>
              </a:rPr>
              <a:t>Early Risk Detection</a:t>
            </a:r>
          </a:p>
        </p:txBody>
      </p:sp>
      <p:sp>
        <p:nvSpPr>
          <p:cNvPr name="TextBox 44" id="44"/>
          <p:cNvSpPr txBox="true"/>
          <p:nvPr/>
        </p:nvSpPr>
        <p:spPr>
          <a:xfrm rot="0">
            <a:off x="1506252" y="4476598"/>
            <a:ext cx="7650898" cy="918194"/>
          </a:xfrm>
          <a:prstGeom prst="rect">
            <a:avLst/>
          </a:prstGeom>
        </p:spPr>
        <p:txBody>
          <a:bodyPr anchor="t" rtlCol="false" tIns="0" lIns="0" bIns="0" rIns="0">
            <a:spAutoFit/>
          </a:bodyPr>
          <a:lstStyle/>
          <a:p>
            <a:pPr algn="l" marL="372564" indent="-186282" lvl="1">
              <a:lnSpc>
                <a:spcPts val="2415"/>
              </a:lnSpc>
              <a:buFont typeface="Arial"/>
              <a:buChar char="•"/>
            </a:pPr>
            <a:r>
              <a:rPr lang="en-US" sz="1725" spc="-69">
                <a:solidFill>
                  <a:srgbClr val="FFFFFF"/>
                </a:solidFill>
                <a:latin typeface="Poppins"/>
                <a:ea typeface="Poppins"/>
                <a:cs typeface="Poppins"/>
                <a:sym typeface="Poppins"/>
              </a:rPr>
              <a:t>Flags high-risk operators and lines.</a:t>
            </a:r>
          </a:p>
          <a:p>
            <a:pPr algn="l" marL="372564" indent="-186282" lvl="1">
              <a:lnSpc>
                <a:spcPts val="2415"/>
              </a:lnSpc>
              <a:buFont typeface="Arial"/>
              <a:buChar char="•"/>
            </a:pPr>
            <a:r>
              <a:rPr lang="en-US" sz="1725" spc="-69">
                <a:solidFill>
                  <a:srgbClr val="FFFFFF"/>
                </a:solidFill>
                <a:latin typeface="Poppins"/>
                <a:ea typeface="Poppins"/>
                <a:cs typeface="Poppins"/>
                <a:sym typeface="Poppins"/>
              </a:rPr>
              <a:t>Top operators by batch count: [top 3 operators].</a:t>
            </a:r>
          </a:p>
          <a:p>
            <a:pPr algn="l" marL="372564" indent="-186282" lvl="1">
              <a:lnSpc>
                <a:spcPts val="2415"/>
              </a:lnSpc>
              <a:spcBef>
                <a:spcPct val="0"/>
              </a:spcBef>
              <a:buFont typeface="Arial"/>
              <a:buChar char="•"/>
            </a:pPr>
            <a:r>
              <a:rPr lang="en-US" sz="1725" spc="-69">
                <a:solidFill>
                  <a:srgbClr val="FFFFFF"/>
                </a:solidFill>
                <a:latin typeface="Poppins"/>
                <a:ea typeface="Poppins"/>
                <a:cs typeface="Poppins"/>
                <a:sym typeface="Poppins"/>
              </a:rPr>
              <a:t>Early alerts prevent large cycle time deviations.</a:t>
            </a:r>
          </a:p>
        </p:txBody>
      </p:sp>
      <p:sp>
        <p:nvSpPr>
          <p:cNvPr name="TextBox 45" id="45"/>
          <p:cNvSpPr txBox="true"/>
          <p:nvPr/>
        </p:nvSpPr>
        <p:spPr>
          <a:xfrm rot="0">
            <a:off x="1506252" y="6047644"/>
            <a:ext cx="7650898" cy="358124"/>
          </a:xfrm>
          <a:prstGeom prst="rect">
            <a:avLst/>
          </a:prstGeom>
        </p:spPr>
        <p:txBody>
          <a:bodyPr anchor="t" rtlCol="false" tIns="0" lIns="0" bIns="0" rIns="0">
            <a:spAutoFit/>
          </a:bodyPr>
          <a:lstStyle/>
          <a:p>
            <a:pPr algn="l">
              <a:lnSpc>
                <a:spcPts val="2835"/>
              </a:lnSpc>
              <a:spcBef>
                <a:spcPct val="0"/>
              </a:spcBef>
            </a:pPr>
            <a:r>
              <a:rPr lang="en-US" b="true" sz="2025" spc="-81">
                <a:solidFill>
                  <a:srgbClr val="FFFFFF"/>
                </a:solidFill>
                <a:latin typeface="Poppins Bold"/>
                <a:ea typeface="Poppins Bold"/>
                <a:cs typeface="Poppins Bold"/>
                <a:sym typeface="Poppins Bold"/>
              </a:rPr>
              <a:t>Maintenance Prioritization</a:t>
            </a:r>
          </a:p>
        </p:txBody>
      </p:sp>
      <p:sp>
        <p:nvSpPr>
          <p:cNvPr name="TextBox 46" id="46"/>
          <p:cNvSpPr txBox="true"/>
          <p:nvPr/>
        </p:nvSpPr>
        <p:spPr>
          <a:xfrm rot="0">
            <a:off x="1506252" y="6405175"/>
            <a:ext cx="7650898" cy="918194"/>
          </a:xfrm>
          <a:prstGeom prst="rect">
            <a:avLst/>
          </a:prstGeom>
        </p:spPr>
        <p:txBody>
          <a:bodyPr anchor="t" rtlCol="false" tIns="0" lIns="0" bIns="0" rIns="0">
            <a:spAutoFit/>
          </a:bodyPr>
          <a:lstStyle/>
          <a:p>
            <a:pPr algn="l" marL="372564" indent="-186282" lvl="1">
              <a:lnSpc>
                <a:spcPts val="2415"/>
              </a:lnSpc>
              <a:buFont typeface="Arial"/>
              <a:buChar char="•"/>
            </a:pPr>
            <a:r>
              <a:rPr lang="en-US" sz="1725" spc="-69">
                <a:solidFill>
                  <a:srgbClr val="FFFFFF"/>
                </a:solidFill>
                <a:latin typeface="Poppins"/>
                <a:ea typeface="Poppins"/>
                <a:cs typeface="Poppins"/>
                <a:sym typeface="Poppins"/>
              </a:rPr>
              <a:t>Focus on most impactful downtime factors.</a:t>
            </a:r>
          </a:p>
          <a:p>
            <a:pPr algn="l" marL="372564" indent="-186282" lvl="1">
              <a:lnSpc>
                <a:spcPts val="2415"/>
              </a:lnSpc>
              <a:buFont typeface="Arial"/>
              <a:buChar char="•"/>
            </a:pPr>
            <a:r>
              <a:rPr lang="en-US" sz="1725" spc="-69">
                <a:solidFill>
                  <a:srgbClr val="FFFFFF"/>
                </a:solidFill>
                <a:latin typeface="Poppins"/>
                <a:ea typeface="Poppins"/>
                <a:cs typeface="Poppins"/>
                <a:sym typeface="Poppins"/>
              </a:rPr>
              <a:t>Top factors by incidents: [list top factors].</a:t>
            </a:r>
          </a:p>
          <a:p>
            <a:pPr algn="l" marL="372564" indent="-186282" lvl="1">
              <a:lnSpc>
                <a:spcPts val="2415"/>
              </a:lnSpc>
              <a:spcBef>
                <a:spcPct val="0"/>
              </a:spcBef>
              <a:buFont typeface="Arial"/>
              <a:buChar char="•"/>
            </a:pPr>
            <a:r>
              <a:rPr lang="en-US" sz="1725" spc="-69">
                <a:solidFill>
                  <a:srgbClr val="FFFFFF"/>
                </a:solidFill>
                <a:latin typeface="Poppins"/>
                <a:ea typeface="Poppins"/>
                <a:cs typeface="Poppins"/>
                <a:sym typeface="Poppins"/>
              </a:rPr>
              <a:t>Enables proactive maintenance, reducing reactive fixes.</a:t>
            </a:r>
          </a:p>
        </p:txBody>
      </p:sp>
      <p:sp>
        <p:nvSpPr>
          <p:cNvPr name="TextBox 47" id="47"/>
          <p:cNvSpPr txBox="true"/>
          <p:nvPr/>
        </p:nvSpPr>
        <p:spPr>
          <a:xfrm rot="0">
            <a:off x="1506252" y="7982641"/>
            <a:ext cx="7650898" cy="358124"/>
          </a:xfrm>
          <a:prstGeom prst="rect">
            <a:avLst/>
          </a:prstGeom>
        </p:spPr>
        <p:txBody>
          <a:bodyPr anchor="t" rtlCol="false" tIns="0" lIns="0" bIns="0" rIns="0">
            <a:spAutoFit/>
          </a:bodyPr>
          <a:lstStyle/>
          <a:p>
            <a:pPr algn="l">
              <a:lnSpc>
                <a:spcPts val="2835"/>
              </a:lnSpc>
              <a:spcBef>
                <a:spcPct val="0"/>
              </a:spcBef>
            </a:pPr>
            <a:r>
              <a:rPr lang="en-US" b="true" sz="2025" spc="-81">
                <a:solidFill>
                  <a:srgbClr val="FFFFFF"/>
                </a:solidFill>
                <a:latin typeface="Poppins Bold"/>
                <a:ea typeface="Poppins Bold"/>
                <a:cs typeface="Poppins Bold"/>
                <a:sym typeface="Poppins Bold"/>
              </a:rPr>
              <a:t>Analysis Automation</a:t>
            </a:r>
          </a:p>
        </p:txBody>
      </p:sp>
      <p:sp>
        <p:nvSpPr>
          <p:cNvPr name="TextBox 48" id="48"/>
          <p:cNvSpPr txBox="true"/>
          <p:nvPr/>
        </p:nvSpPr>
        <p:spPr>
          <a:xfrm rot="0">
            <a:off x="1506252" y="8340172"/>
            <a:ext cx="7650898" cy="918194"/>
          </a:xfrm>
          <a:prstGeom prst="rect">
            <a:avLst/>
          </a:prstGeom>
        </p:spPr>
        <p:txBody>
          <a:bodyPr anchor="t" rtlCol="false" tIns="0" lIns="0" bIns="0" rIns="0">
            <a:spAutoFit/>
          </a:bodyPr>
          <a:lstStyle/>
          <a:p>
            <a:pPr algn="l" marL="372564" indent="-186282" lvl="1">
              <a:lnSpc>
                <a:spcPts val="2415"/>
              </a:lnSpc>
              <a:buFont typeface="Arial"/>
              <a:buChar char="•"/>
            </a:pPr>
            <a:r>
              <a:rPr lang="en-US" sz="1725" spc="-69">
                <a:solidFill>
                  <a:srgbClr val="FFFFFF"/>
                </a:solidFill>
                <a:latin typeface="Poppins"/>
                <a:ea typeface="Poppins"/>
                <a:cs typeface="Poppins"/>
                <a:sym typeface="Poppins"/>
              </a:rPr>
              <a:t>Saves hours of manual reporting.</a:t>
            </a:r>
          </a:p>
          <a:p>
            <a:pPr algn="l" marL="372564" indent="-186282" lvl="1">
              <a:lnSpc>
                <a:spcPts val="2415"/>
              </a:lnSpc>
              <a:spcBef>
                <a:spcPct val="0"/>
              </a:spcBef>
              <a:buFont typeface="Arial"/>
              <a:buChar char="•"/>
            </a:pPr>
            <a:r>
              <a:rPr lang="en-US" sz="1725" spc="-69">
                <a:solidFill>
                  <a:srgbClr val="FFFFFF"/>
                </a:solidFill>
                <a:latin typeface="Poppins"/>
                <a:ea typeface="Poppins"/>
                <a:cs typeface="Poppins"/>
                <a:sym typeface="Poppins"/>
              </a:rPr>
              <a:t>Interactive dashboards visualize: operator downtime, product-size effects, temporal patterns, and 12-factor breakdown.</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3373710" y="2419028"/>
            <a:ext cx="3689881" cy="3528024"/>
            <a:chOff x="0" y="0"/>
            <a:chExt cx="6318617" cy="6041450"/>
          </a:xfrm>
        </p:grpSpPr>
        <p:sp>
          <p:nvSpPr>
            <p:cNvPr name="Freeform 19" id="19"/>
            <p:cNvSpPr/>
            <p:nvPr/>
          </p:nvSpPr>
          <p:spPr>
            <a:xfrm flipH="false" flipV="false" rot="0">
              <a:off x="0" y="0"/>
              <a:ext cx="6318617" cy="6041450"/>
            </a:xfrm>
            <a:custGeom>
              <a:avLst/>
              <a:gdLst/>
              <a:ahLst/>
              <a:cxnLst/>
              <a:rect r="r" b="b" t="t" l="l"/>
              <a:pathLst>
                <a:path h="6041450" w="6318617">
                  <a:moveTo>
                    <a:pt x="0" y="5735350"/>
                  </a:moveTo>
                  <a:lnTo>
                    <a:pt x="0" y="306100"/>
                  </a:lnTo>
                  <a:cubicBezTo>
                    <a:pt x="0" y="136940"/>
                    <a:pt x="214833" y="0"/>
                    <a:pt x="480215" y="0"/>
                  </a:cubicBezTo>
                  <a:lnTo>
                    <a:pt x="5838402" y="0"/>
                  </a:lnTo>
                  <a:cubicBezTo>
                    <a:pt x="6103784" y="0"/>
                    <a:pt x="6318617" y="137745"/>
                    <a:pt x="6318617" y="306100"/>
                  </a:cubicBezTo>
                  <a:lnTo>
                    <a:pt x="6318617" y="5735350"/>
                  </a:lnTo>
                  <a:cubicBezTo>
                    <a:pt x="6318617" y="5904510"/>
                    <a:pt x="6103784" y="6041450"/>
                    <a:pt x="5838402" y="6041450"/>
                  </a:cubicBezTo>
                  <a:lnTo>
                    <a:pt x="480215" y="6041450"/>
                  </a:lnTo>
                  <a:cubicBezTo>
                    <a:pt x="216097" y="6041450"/>
                    <a:pt x="0" y="5904510"/>
                    <a:pt x="0" y="5735350"/>
                  </a:cubicBezTo>
                  <a:close/>
                </a:path>
              </a:pathLst>
            </a:custGeom>
            <a:blipFill>
              <a:blip r:embed="rId3"/>
              <a:stretch>
                <a:fillRect l="0" t="-2293" r="0" b="-2293"/>
              </a:stretch>
            </a:blipFill>
          </p:spPr>
        </p:sp>
      </p:grpSp>
      <p:grpSp>
        <p:nvGrpSpPr>
          <p:cNvPr name="Group 20" id="20"/>
          <p:cNvGrpSpPr/>
          <p:nvPr/>
        </p:nvGrpSpPr>
        <p:grpSpPr>
          <a:xfrm rot="0">
            <a:off x="1028700" y="2419028"/>
            <a:ext cx="8115300" cy="1547237"/>
            <a:chOff x="0" y="0"/>
            <a:chExt cx="2137363" cy="407503"/>
          </a:xfrm>
        </p:grpSpPr>
        <p:sp>
          <p:nvSpPr>
            <p:cNvPr name="Freeform 21" id="21"/>
            <p:cNvSpPr/>
            <p:nvPr/>
          </p:nvSpPr>
          <p:spPr>
            <a:xfrm flipH="false" flipV="false" rot="0">
              <a:off x="0" y="0"/>
              <a:ext cx="2137363" cy="407503"/>
            </a:xfrm>
            <a:custGeom>
              <a:avLst/>
              <a:gdLst/>
              <a:ahLst/>
              <a:cxnLst/>
              <a:rect r="r" b="b" t="t" l="l"/>
              <a:pathLst>
                <a:path h="407503" w="2137363">
                  <a:moveTo>
                    <a:pt x="23850" y="0"/>
                  </a:moveTo>
                  <a:lnTo>
                    <a:pt x="2113513" y="0"/>
                  </a:lnTo>
                  <a:cubicBezTo>
                    <a:pt x="2119839" y="0"/>
                    <a:pt x="2125905" y="2513"/>
                    <a:pt x="2130378" y="6985"/>
                  </a:cubicBezTo>
                  <a:cubicBezTo>
                    <a:pt x="2134850" y="11458"/>
                    <a:pt x="2137363" y="17524"/>
                    <a:pt x="2137363" y="23850"/>
                  </a:cubicBezTo>
                  <a:lnTo>
                    <a:pt x="2137363" y="383653"/>
                  </a:lnTo>
                  <a:cubicBezTo>
                    <a:pt x="2137363" y="389978"/>
                    <a:pt x="2134850" y="396045"/>
                    <a:pt x="2130378" y="400517"/>
                  </a:cubicBezTo>
                  <a:cubicBezTo>
                    <a:pt x="2125905" y="404990"/>
                    <a:pt x="2119839" y="407503"/>
                    <a:pt x="2113513" y="407503"/>
                  </a:cubicBezTo>
                  <a:lnTo>
                    <a:pt x="23850" y="407503"/>
                  </a:lnTo>
                  <a:cubicBezTo>
                    <a:pt x="17524" y="407503"/>
                    <a:pt x="11458" y="404990"/>
                    <a:pt x="6985" y="400517"/>
                  </a:cubicBezTo>
                  <a:cubicBezTo>
                    <a:pt x="2513" y="396045"/>
                    <a:pt x="0" y="389978"/>
                    <a:pt x="0" y="383653"/>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22" id="22"/>
            <p:cNvSpPr txBox="true"/>
            <p:nvPr/>
          </p:nvSpPr>
          <p:spPr>
            <a:xfrm>
              <a:off x="0" y="-47625"/>
              <a:ext cx="2137363" cy="455128"/>
            </a:xfrm>
            <a:prstGeom prst="rect">
              <a:avLst/>
            </a:prstGeom>
          </p:spPr>
          <p:txBody>
            <a:bodyPr anchor="ctr" rtlCol="false" tIns="50800" lIns="50800" bIns="50800" rIns="50800"/>
            <a:lstStyle/>
            <a:p>
              <a:pPr algn="ctr">
                <a:lnSpc>
                  <a:spcPts val="2239"/>
                </a:lnSpc>
              </a:pPr>
            </a:p>
          </p:txBody>
        </p:sp>
      </p:grpSp>
      <p:sp>
        <p:nvSpPr>
          <p:cNvPr name="Freeform 23" id="23"/>
          <p:cNvSpPr/>
          <p:nvPr/>
        </p:nvSpPr>
        <p:spPr>
          <a:xfrm flipH="false" flipV="false" rot="0">
            <a:off x="10822832" y="3530018"/>
            <a:ext cx="872493" cy="872493"/>
          </a:xfrm>
          <a:custGeom>
            <a:avLst/>
            <a:gdLst/>
            <a:ahLst/>
            <a:cxnLst/>
            <a:rect r="r" b="b" t="t" l="l"/>
            <a:pathLst>
              <a:path h="872493" w="872493">
                <a:moveTo>
                  <a:pt x="0" y="0"/>
                </a:moveTo>
                <a:lnTo>
                  <a:pt x="872493" y="0"/>
                </a:lnTo>
                <a:lnTo>
                  <a:pt x="872493" y="872493"/>
                </a:lnTo>
                <a:lnTo>
                  <a:pt x="0" y="8724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1028700" y="4183039"/>
            <a:ext cx="8115300" cy="1547237"/>
            <a:chOff x="0" y="0"/>
            <a:chExt cx="2137363" cy="407503"/>
          </a:xfrm>
        </p:grpSpPr>
        <p:sp>
          <p:nvSpPr>
            <p:cNvPr name="Freeform 25" id="25"/>
            <p:cNvSpPr/>
            <p:nvPr/>
          </p:nvSpPr>
          <p:spPr>
            <a:xfrm flipH="false" flipV="false" rot="0">
              <a:off x="0" y="0"/>
              <a:ext cx="2137363" cy="407503"/>
            </a:xfrm>
            <a:custGeom>
              <a:avLst/>
              <a:gdLst/>
              <a:ahLst/>
              <a:cxnLst/>
              <a:rect r="r" b="b" t="t" l="l"/>
              <a:pathLst>
                <a:path h="407503" w="2137363">
                  <a:moveTo>
                    <a:pt x="23850" y="0"/>
                  </a:moveTo>
                  <a:lnTo>
                    <a:pt x="2113513" y="0"/>
                  </a:lnTo>
                  <a:cubicBezTo>
                    <a:pt x="2119839" y="0"/>
                    <a:pt x="2125905" y="2513"/>
                    <a:pt x="2130378" y="6985"/>
                  </a:cubicBezTo>
                  <a:cubicBezTo>
                    <a:pt x="2134850" y="11458"/>
                    <a:pt x="2137363" y="17524"/>
                    <a:pt x="2137363" y="23850"/>
                  </a:cubicBezTo>
                  <a:lnTo>
                    <a:pt x="2137363" y="383653"/>
                  </a:lnTo>
                  <a:cubicBezTo>
                    <a:pt x="2137363" y="389978"/>
                    <a:pt x="2134850" y="396045"/>
                    <a:pt x="2130378" y="400517"/>
                  </a:cubicBezTo>
                  <a:cubicBezTo>
                    <a:pt x="2125905" y="404990"/>
                    <a:pt x="2119839" y="407503"/>
                    <a:pt x="2113513" y="407503"/>
                  </a:cubicBezTo>
                  <a:lnTo>
                    <a:pt x="23850" y="407503"/>
                  </a:lnTo>
                  <a:cubicBezTo>
                    <a:pt x="17524" y="407503"/>
                    <a:pt x="11458" y="404990"/>
                    <a:pt x="6985" y="400517"/>
                  </a:cubicBezTo>
                  <a:cubicBezTo>
                    <a:pt x="2513" y="396045"/>
                    <a:pt x="0" y="389978"/>
                    <a:pt x="0" y="383653"/>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26" id="26"/>
            <p:cNvSpPr txBox="true"/>
            <p:nvPr/>
          </p:nvSpPr>
          <p:spPr>
            <a:xfrm>
              <a:off x="0" y="-47625"/>
              <a:ext cx="2137363" cy="455128"/>
            </a:xfrm>
            <a:prstGeom prst="rect">
              <a:avLst/>
            </a:prstGeom>
          </p:spPr>
          <p:txBody>
            <a:bodyPr anchor="ctr" rtlCol="false" tIns="50800" lIns="50800" bIns="50800" rIns="50800"/>
            <a:lstStyle/>
            <a:p>
              <a:pPr algn="ctr">
                <a:lnSpc>
                  <a:spcPts val="2239"/>
                </a:lnSpc>
              </a:pPr>
            </a:p>
          </p:txBody>
        </p:sp>
      </p:grpSp>
      <p:grpSp>
        <p:nvGrpSpPr>
          <p:cNvPr name="Group 27" id="27"/>
          <p:cNvGrpSpPr/>
          <p:nvPr/>
        </p:nvGrpSpPr>
        <p:grpSpPr>
          <a:xfrm rot="0">
            <a:off x="1028700" y="5947051"/>
            <a:ext cx="8115300" cy="1547237"/>
            <a:chOff x="0" y="0"/>
            <a:chExt cx="2137363" cy="407503"/>
          </a:xfrm>
        </p:grpSpPr>
        <p:sp>
          <p:nvSpPr>
            <p:cNvPr name="Freeform 28" id="28"/>
            <p:cNvSpPr/>
            <p:nvPr/>
          </p:nvSpPr>
          <p:spPr>
            <a:xfrm flipH="false" flipV="false" rot="0">
              <a:off x="0" y="0"/>
              <a:ext cx="2137363" cy="407503"/>
            </a:xfrm>
            <a:custGeom>
              <a:avLst/>
              <a:gdLst/>
              <a:ahLst/>
              <a:cxnLst/>
              <a:rect r="r" b="b" t="t" l="l"/>
              <a:pathLst>
                <a:path h="407503" w="2137363">
                  <a:moveTo>
                    <a:pt x="23850" y="0"/>
                  </a:moveTo>
                  <a:lnTo>
                    <a:pt x="2113513" y="0"/>
                  </a:lnTo>
                  <a:cubicBezTo>
                    <a:pt x="2119839" y="0"/>
                    <a:pt x="2125905" y="2513"/>
                    <a:pt x="2130378" y="6985"/>
                  </a:cubicBezTo>
                  <a:cubicBezTo>
                    <a:pt x="2134850" y="11458"/>
                    <a:pt x="2137363" y="17524"/>
                    <a:pt x="2137363" y="23850"/>
                  </a:cubicBezTo>
                  <a:lnTo>
                    <a:pt x="2137363" y="383653"/>
                  </a:lnTo>
                  <a:cubicBezTo>
                    <a:pt x="2137363" y="389978"/>
                    <a:pt x="2134850" y="396045"/>
                    <a:pt x="2130378" y="400517"/>
                  </a:cubicBezTo>
                  <a:cubicBezTo>
                    <a:pt x="2125905" y="404990"/>
                    <a:pt x="2119839" y="407503"/>
                    <a:pt x="2113513" y="407503"/>
                  </a:cubicBezTo>
                  <a:lnTo>
                    <a:pt x="23850" y="407503"/>
                  </a:lnTo>
                  <a:cubicBezTo>
                    <a:pt x="17524" y="407503"/>
                    <a:pt x="11458" y="404990"/>
                    <a:pt x="6985" y="400517"/>
                  </a:cubicBezTo>
                  <a:cubicBezTo>
                    <a:pt x="2513" y="396045"/>
                    <a:pt x="0" y="389978"/>
                    <a:pt x="0" y="383653"/>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29" id="29"/>
            <p:cNvSpPr txBox="true"/>
            <p:nvPr/>
          </p:nvSpPr>
          <p:spPr>
            <a:xfrm>
              <a:off x="0" y="-47625"/>
              <a:ext cx="2137363" cy="455128"/>
            </a:xfrm>
            <a:prstGeom prst="rect">
              <a:avLst/>
            </a:prstGeom>
          </p:spPr>
          <p:txBody>
            <a:bodyPr anchor="ctr" rtlCol="false" tIns="50800" lIns="50800" bIns="50800" rIns="50800"/>
            <a:lstStyle/>
            <a:p>
              <a:pPr algn="ctr">
                <a:lnSpc>
                  <a:spcPts val="2239"/>
                </a:lnSpc>
              </a:pPr>
            </a:p>
          </p:txBody>
        </p:sp>
      </p:grpSp>
      <p:grpSp>
        <p:nvGrpSpPr>
          <p:cNvPr name="Group 30" id="30"/>
          <p:cNvGrpSpPr/>
          <p:nvPr/>
        </p:nvGrpSpPr>
        <p:grpSpPr>
          <a:xfrm rot="0">
            <a:off x="1028700" y="7711063"/>
            <a:ext cx="8115300" cy="1547237"/>
            <a:chOff x="0" y="0"/>
            <a:chExt cx="2137363" cy="407503"/>
          </a:xfrm>
        </p:grpSpPr>
        <p:sp>
          <p:nvSpPr>
            <p:cNvPr name="Freeform 31" id="31"/>
            <p:cNvSpPr/>
            <p:nvPr/>
          </p:nvSpPr>
          <p:spPr>
            <a:xfrm flipH="false" flipV="false" rot="0">
              <a:off x="0" y="0"/>
              <a:ext cx="2137363" cy="407503"/>
            </a:xfrm>
            <a:custGeom>
              <a:avLst/>
              <a:gdLst/>
              <a:ahLst/>
              <a:cxnLst/>
              <a:rect r="r" b="b" t="t" l="l"/>
              <a:pathLst>
                <a:path h="407503" w="2137363">
                  <a:moveTo>
                    <a:pt x="23850" y="0"/>
                  </a:moveTo>
                  <a:lnTo>
                    <a:pt x="2113513" y="0"/>
                  </a:lnTo>
                  <a:cubicBezTo>
                    <a:pt x="2119839" y="0"/>
                    <a:pt x="2125905" y="2513"/>
                    <a:pt x="2130378" y="6985"/>
                  </a:cubicBezTo>
                  <a:cubicBezTo>
                    <a:pt x="2134850" y="11458"/>
                    <a:pt x="2137363" y="17524"/>
                    <a:pt x="2137363" y="23850"/>
                  </a:cubicBezTo>
                  <a:lnTo>
                    <a:pt x="2137363" y="383653"/>
                  </a:lnTo>
                  <a:cubicBezTo>
                    <a:pt x="2137363" y="389978"/>
                    <a:pt x="2134850" y="396045"/>
                    <a:pt x="2130378" y="400517"/>
                  </a:cubicBezTo>
                  <a:cubicBezTo>
                    <a:pt x="2125905" y="404990"/>
                    <a:pt x="2119839" y="407503"/>
                    <a:pt x="2113513" y="407503"/>
                  </a:cubicBezTo>
                  <a:lnTo>
                    <a:pt x="23850" y="407503"/>
                  </a:lnTo>
                  <a:cubicBezTo>
                    <a:pt x="17524" y="407503"/>
                    <a:pt x="11458" y="404990"/>
                    <a:pt x="6985" y="400517"/>
                  </a:cubicBezTo>
                  <a:cubicBezTo>
                    <a:pt x="2513" y="396045"/>
                    <a:pt x="0" y="389978"/>
                    <a:pt x="0" y="383653"/>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32" id="32"/>
            <p:cNvSpPr txBox="true"/>
            <p:nvPr/>
          </p:nvSpPr>
          <p:spPr>
            <a:xfrm>
              <a:off x="0" y="-47625"/>
              <a:ext cx="2137363" cy="455128"/>
            </a:xfrm>
            <a:prstGeom prst="rect">
              <a:avLst/>
            </a:prstGeom>
          </p:spPr>
          <p:txBody>
            <a:bodyPr anchor="ctr" rtlCol="false" tIns="50800" lIns="50800" bIns="50800" rIns="50800"/>
            <a:lstStyle/>
            <a:p>
              <a:pPr algn="ctr">
                <a:lnSpc>
                  <a:spcPts val="2239"/>
                </a:lnSpc>
              </a:pPr>
            </a:p>
          </p:txBody>
        </p:sp>
      </p:grpSp>
      <p:sp>
        <p:nvSpPr>
          <p:cNvPr name="Freeform 33" id="33"/>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6"/>
            <a:stretch>
              <a:fillRect l="0" t="0" r="0" b="0"/>
            </a:stretch>
          </a:blipFill>
        </p:spPr>
      </p:sp>
      <p:sp>
        <p:nvSpPr>
          <p:cNvPr name="TextBox 34" id="34"/>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35" id="35"/>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36" id="36"/>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7" id="37"/>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8" id="38"/>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9" id="39"/>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40" id="40"/>
          <p:cNvSpPr txBox="true"/>
          <p:nvPr/>
        </p:nvSpPr>
        <p:spPr>
          <a:xfrm rot="0">
            <a:off x="10467852" y="7327808"/>
            <a:ext cx="6889393" cy="1311274"/>
          </a:xfrm>
          <a:prstGeom prst="rect">
            <a:avLst/>
          </a:prstGeom>
        </p:spPr>
        <p:txBody>
          <a:bodyPr anchor="t" rtlCol="false" tIns="0" lIns="0" bIns="0" rIns="0">
            <a:spAutoFit/>
          </a:bodyPr>
          <a:lstStyle/>
          <a:p>
            <a:pPr algn="l" marL="0" indent="0" lvl="0">
              <a:lnSpc>
                <a:spcPts val="8799"/>
              </a:lnSpc>
              <a:spcBef>
                <a:spcPct val="0"/>
              </a:spcBef>
            </a:pPr>
            <a:r>
              <a:rPr lang="en-US" b="true" sz="9999" spc="-499">
                <a:solidFill>
                  <a:srgbClr val="FFDE59"/>
                </a:solidFill>
                <a:latin typeface="Poppins Semi-Bold"/>
                <a:ea typeface="Poppins Semi-Bold"/>
                <a:cs typeface="Poppins Semi-Bold"/>
                <a:sym typeface="Poppins Semi-Bold"/>
              </a:rPr>
              <a:t>Challe</a:t>
            </a:r>
            <a:r>
              <a:rPr lang="en-US" b="true" sz="9999" spc="-499" strike="noStrike" u="none">
                <a:solidFill>
                  <a:srgbClr val="FFDE59"/>
                </a:solidFill>
                <a:latin typeface="Poppins Semi-Bold"/>
                <a:ea typeface="Poppins Semi-Bold"/>
                <a:cs typeface="Poppins Semi-Bold"/>
                <a:sym typeface="Poppins Semi-Bold"/>
              </a:rPr>
              <a:t>nges</a:t>
            </a:r>
          </a:p>
        </p:txBody>
      </p:sp>
      <p:sp>
        <p:nvSpPr>
          <p:cNvPr name="TextBox 41" id="41"/>
          <p:cNvSpPr txBox="true"/>
          <p:nvPr/>
        </p:nvSpPr>
        <p:spPr>
          <a:xfrm rot="0">
            <a:off x="1575914" y="2755411"/>
            <a:ext cx="7020872" cy="283210"/>
          </a:xfrm>
          <a:prstGeom prst="rect">
            <a:avLst/>
          </a:prstGeom>
        </p:spPr>
        <p:txBody>
          <a:bodyPr anchor="t" rtlCol="false" tIns="0" lIns="0" bIns="0" rIns="0">
            <a:spAutoFit/>
          </a:bodyPr>
          <a:lstStyle/>
          <a:p>
            <a:pPr algn="l">
              <a:lnSpc>
                <a:spcPts val="2239"/>
              </a:lnSpc>
            </a:pPr>
            <a:r>
              <a:rPr lang="en-US" b="true" sz="1599" spc="-63">
                <a:solidFill>
                  <a:srgbClr val="FFFFFF"/>
                </a:solidFill>
                <a:latin typeface="Poppins Bold"/>
                <a:ea typeface="Poppins Bold"/>
                <a:cs typeface="Poppins Bold"/>
                <a:sym typeface="Poppins Bold"/>
              </a:rPr>
              <a:t>Data Quality:</a:t>
            </a:r>
          </a:p>
        </p:txBody>
      </p:sp>
      <p:sp>
        <p:nvSpPr>
          <p:cNvPr name="TextBox 42" id="42"/>
          <p:cNvSpPr txBox="true"/>
          <p:nvPr/>
        </p:nvSpPr>
        <p:spPr>
          <a:xfrm rot="0">
            <a:off x="1575914" y="3074759"/>
            <a:ext cx="7020872" cy="559435"/>
          </a:xfrm>
          <a:prstGeom prst="rect">
            <a:avLst/>
          </a:prstGeom>
        </p:spPr>
        <p:txBody>
          <a:bodyPr anchor="t" rtlCol="false" tIns="0" lIns="0" bIns="0" rIns="0">
            <a:spAutoFit/>
          </a:bodyPr>
          <a:lstStyle/>
          <a:p>
            <a:pPr algn="l" marL="345439" indent="-172720" lvl="1">
              <a:lnSpc>
                <a:spcPts val="2239"/>
              </a:lnSpc>
              <a:buFont typeface="Arial"/>
              <a:buChar char="•"/>
            </a:pPr>
            <a:r>
              <a:rPr lang="en-US" sz="1599" spc="-63">
                <a:solidFill>
                  <a:srgbClr val="FFFFFF"/>
                </a:solidFill>
                <a:latin typeface="Poppins"/>
                <a:ea typeface="Poppins"/>
                <a:cs typeface="Poppins"/>
                <a:sym typeface="Poppins"/>
              </a:rPr>
              <a:t>Inconsistent formats and occasional errors in recording batch start/end times, affecting analysis and prediction accuracy.</a:t>
            </a:r>
          </a:p>
        </p:txBody>
      </p:sp>
      <p:sp>
        <p:nvSpPr>
          <p:cNvPr name="TextBox 43" id="43"/>
          <p:cNvSpPr txBox="true"/>
          <p:nvPr/>
        </p:nvSpPr>
        <p:spPr>
          <a:xfrm rot="0">
            <a:off x="1575914" y="4217229"/>
            <a:ext cx="7020872" cy="283210"/>
          </a:xfrm>
          <a:prstGeom prst="rect">
            <a:avLst/>
          </a:prstGeom>
        </p:spPr>
        <p:txBody>
          <a:bodyPr anchor="t" rtlCol="false" tIns="0" lIns="0" bIns="0" rIns="0">
            <a:spAutoFit/>
          </a:bodyPr>
          <a:lstStyle/>
          <a:p>
            <a:pPr algn="l">
              <a:lnSpc>
                <a:spcPts val="2239"/>
              </a:lnSpc>
              <a:spcBef>
                <a:spcPct val="0"/>
              </a:spcBef>
            </a:pPr>
            <a:r>
              <a:rPr lang="en-US" b="true" sz="1599" spc="-63">
                <a:solidFill>
                  <a:srgbClr val="FFFFFF"/>
                </a:solidFill>
                <a:latin typeface="Poppins Bold"/>
                <a:ea typeface="Poppins Bold"/>
                <a:cs typeface="Poppins Bold"/>
                <a:sym typeface="Poppins Bold"/>
              </a:rPr>
              <a:t>Imbalanced Data:</a:t>
            </a:r>
          </a:p>
        </p:txBody>
      </p:sp>
      <p:sp>
        <p:nvSpPr>
          <p:cNvPr name="TextBox 44" id="44"/>
          <p:cNvSpPr txBox="true"/>
          <p:nvPr/>
        </p:nvSpPr>
        <p:spPr>
          <a:xfrm rot="0">
            <a:off x="1575914" y="4536577"/>
            <a:ext cx="7020872" cy="1111885"/>
          </a:xfrm>
          <a:prstGeom prst="rect">
            <a:avLst/>
          </a:prstGeom>
        </p:spPr>
        <p:txBody>
          <a:bodyPr anchor="t" rtlCol="false" tIns="0" lIns="0" bIns="0" rIns="0">
            <a:spAutoFit/>
          </a:bodyPr>
          <a:lstStyle/>
          <a:p>
            <a:pPr algn="l" marL="345439" indent="-172720" lvl="1">
              <a:lnSpc>
                <a:spcPts val="2239"/>
              </a:lnSpc>
              <a:buFont typeface="Arial"/>
              <a:buChar char="•"/>
            </a:pPr>
            <a:r>
              <a:rPr lang="en-US" sz="1599" spc="-63">
                <a:solidFill>
                  <a:srgbClr val="FFFFFF"/>
                </a:solidFill>
                <a:latin typeface="Poppins"/>
                <a:ea typeface="Poppins"/>
                <a:cs typeface="Poppins"/>
                <a:sym typeface="Poppins"/>
              </a:rPr>
              <a:t>Majority of batches have zero downtime, while a few have significant downtime.</a:t>
            </a:r>
          </a:p>
          <a:p>
            <a:pPr algn="l" marL="345439" indent="-172720" lvl="1">
              <a:lnSpc>
                <a:spcPts val="2239"/>
              </a:lnSpc>
              <a:spcBef>
                <a:spcPct val="0"/>
              </a:spcBef>
              <a:buFont typeface="Arial"/>
              <a:buChar char="•"/>
            </a:pPr>
            <a:r>
              <a:rPr lang="en-US" sz="1599" spc="-63">
                <a:solidFill>
                  <a:srgbClr val="FFFFFF"/>
                </a:solidFill>
                <a:latin typeface="Poppins"/>
                <a:ea typeface="Poppins"/>
                <a:cs typeface="Poppins"/>
                <a:sym typeface="Poppins"/>
              </a:rPr>
              <a:t>Makes regression model training challenging, as large downtime values are rare compared to zeros.</a:t>
            </a:r>
          </a:p>
        </p:txBody>
      </p:sp>
      <p:sp>
        <p:nvSpPr>
          <p:cNvPr name="TextBox 45" id="45"/>
          <p:cNvSpPr txBox="true"/>
          <p:nvPr/>
        </p:nvSpPr>
        <p:spPr>
          <a:xfrm rot="0">
            <a:off x="1575914" y="6283434"/>
            <a:ext cx="7020872" cy="283210"/>
          </a:xfrm>
          <a:prstGeom prst="rect">
            <a:avLst/>
          </a:prstGeom>
        </p:spPr>
        <p:txBody>
          <a:bodyPr anchor="t" rtlCol="false" tIns="0" lIns="0" bIns="0" rIns="0">
            <a:spAutoFit/>
          </a:bodyPr>
          <a:lstStyle/>
          <a:p>
            <a:pPr algn="l">
              <a:lnSpc>
                <a:spcPts val="2239"/>
              </a:lnSpc>
              <a:spcBef>
                <a:spcPct val="0"/>
              </a:spcBef>
            </a:pPr>
            <a:r>
              <a:rPr lang="en-US" b="true" sz="1599" spc="-63">
                <a:solidFill>
                  <a:srgbClr val="FFFFFF"/>
                </a:solidFill>
                <a:latin typeface="Poppins Bold"/>
                <a:ea typeface="Poppins Bold"/>
                <a:cs typeface="Poppins Bold"/>
                <a:sym typeface="Poppins Bold"/>
              </a:rPr>
              <a:t>Lack of Real-Time Data:</a:t>
            </a:r>
          </a:p>
        </p:txBody>
      </p:sp>
      <p:sp>
        <p:nvSpPr>
          <p:cNvPr name="TextBox 46" id="46"/>
          <p:cNvSpPr txBox="true"/>
          <p:nvPr/>
        </p:nvSpPr>
        <p:spPr>
          <a:xfrm rot="0">
            <a:off x="1575914" y="6602783"/>
            <a:ext cx="7020872" cy="559435"/>
          </a:xfrm>
          <a:prstGeom prst="rect">
            <a:avLst/>
          </a:prstGeom>
        </p:spPr>
        <p:txBody>
          <a:bodyPr anchor="t" rtlCol="false" tIns="0" lIns="0" bIns="0" rIns="0">
            <a:spAutoFit/>
          </a:bodyPr>
          <a:lstStyle/>
          <a:p>
            <a:pPr algn="l" marL="345439" indent="-172720" lvl="1">
              <a:lnSpc>
                <a:spcPts val="2239"/>
              </a:lnSpc>
              <a:buFont typeface="Arial"/>
              <a:buChar char="•"/>
            </a:pPr>
            <a:r>
              <a:rPr lang="en-US" sz="1599" spc="-63">
                <a:solidFill>
                  <a:srgbClr val="FFFFFF"/>
                </a:solidFill>
                <a:latin typeface="Poppins"/>
                <a:ea typeface="Poppins"/>
                <a:cs typeface="Poppins"/>
                <a:sym typeface="Poppins"/>
              </a:rPr>
              <a:t>All data is post-event logs rather than live sensor streams.</a:t>
            </a:r>
          </a:p>
          <a:p>
            <a:pPr algn="l" marL="345439" indent="-172720" lvl="1">
              <a:lnSpc>
                <a:spcPts val="2239"/>
              </a:lnSpc>
              <a:spcBef>
                <a:spcPct val="0"/>
              </a:spcBef>
              <a:buFont typeface="Arial"/>
              <a:buChar char="•"/>
            </a:pPr>
            <a:r>
              <a:rPr lang="en-US" sz="1599" spc="-63">
                <a:solidFill>
                  <a:srgbClr val="FFFFFF"/>
                </a:solidFill>
                <a:latin typeface="Poppins"/>
                <a:ea typeface="Poppins"/>
                <a:cs typeface="Poppins"/>
                <a:sym typeface="Poppins"/>
              </a:rPr>
              <a:t>Limits the ability to detect high-risk batches or lines in real time.</a:t>
            </a:r>
          </a:p>
        </p:txBody>
      </p:sp>
      <p:sp>
        <p:nvSpPr>
          <p:cNvPr name="TextBox 47" id="47"/>
          <p:cNvSpPr txBox="true"/>
          <p:nvPr/>
        </p:nvSpPr>
        <p:spPr>
          <a:xfrm rot="0">
            <a:off x="1575914" y="7883365"/>
            <a:ext cx="7020872" cy="283210"/>
          </a:xfrm>
          <a:prstGeom prst="rect">
            <a:avLst/>
          </a:prstGeom>
        </p:spPr>
        <p:txBody>
          <a:bodyPr anchor="t" rtlCol="false" tIns="0" lIns="0" bIns="0" rIns="0">
            <a:spAutoFit/>
          </a:bodyPr>
          <a:lstStyle/>
          <a:p>
            <a:pPr algn="l">
              <a:lnSpc>
                <a:spcPts val="2239"/>
              </a:lnSpc>
              <a:spcBef>
                <a:spcPct val="0"/>
              </a:spcBef>
            </a:pPr>
            <a:r>
              <a:rPr lang="en-US" b="true" sz="1599" spc="-63">
                <a:solidFill>
                  <a:srgbClr val="FFFFFF"/>
                </a:solidFill>
                <a:latin typeface="Poppins Bold"/>
                <a:ea typeface="Poppins Bold"/>
                <a:cs typeface="Poppins Bold"/>
                <a:sym typeface="Poppins Bold"/>
              </a:rPr>
              <a:t>Limited Historical Data (Data Set) :</a:t>
            </a:r>
          </a:p>
        </p:txBody>
      </p:sp>
      <p:sp>
        <p:nvSpPr>
          <p:cNvPr name="TextBox 48" id="48"/>
          <p:cNvSpPr txBox="true"/>
          <p:nvPr/>
        </p:nvSpPr>
        <p:spPr>
          <a:xfrm rot="0">
            <a:off x="1575914" y="8202713"/>
            <a:ext cx="7020872" cy="835660"/>
          </a:xfrm>
          <a:prstGeom prst="rect">
            <a:avLst/>
          </a:prstGeom>
        </p:spPr>
        <p:txBody>
          <a:bodyPr anchor="t" rtlCol="false" tIns="0" lIns="0" bIns="0" rIns="0">
            <a:spAutoFit/>
          </a:bodyPr>
          <a:lstStyle/>
          <a:p>
            <a:pPr algn="l" marL="345439" indent="-172720" lvl="1">
              <a:lnSpc>
                <a:spcPts val="2239"/>
              </a:lnSpc>
              <a:buFont typeface="Arial"/>
              <a:buChar char="•"/>
            </a:pPr>
            <a:r>
              <a:rPr lang="en-US" sz="1599" spc="-63">
                <a:solidFill>
                  <a:srgbClr val="FFFFFF"/>
                </a:solidFill>
                <a:latin typeface="Poppins"/>
                <a:ea typeface="Poppins"/>
                <a:cs typeface="Poppins"/>
                <a:sym typeface="Poppins"/>
              </a:rPr>
              <a:t>Available historical records cover a restricted time period.</a:t>
            </a:r>
          </a:p>
          <a:p>
            <a:pPr algn="l" marL="345439" indent="-172720" lvl="1">
              <a:lnSpc>
                <a:spcPts val="2239"/>
              </a:lnSpc>
              <a:buFont typeface="Arial"/>
              <a:buChar char="•"/>
            </a:pPr>
            <a:r>
              <a:rPr lang="en-US" sz="1599" spc="-63">
                <a:solidFill>
                  <a:srgbClr val="FFFFFF"/>
                </a:solidFill>
                <a:latin typeface="Poppins"/>
                <a:ea typeface="Poppins"/>
                <a:cs typeface="Poppins"/>
                <a:sym typeface="Poppins"/>
              </a:rPr>
              <a:t>Reduces the model’s ability to learn rare downtime patterns.</a:t>
            </a:r>
          </a:p>
          <a:p>
            <a:pPr algn="l" marL="345439" indent="-172720" lvl="1">
              <a:lnSpc>
                <a:spcPts val="2239"/>
              </a:lnSpc>
              <a:spcBef>
                <a:spcPct val="0"/>
              </a:spcBef>
              <a:buFont typeface="Arial"/>
              <a:buChar char="•"/>
            </a:pPr>
            <a:r>
              <a:rPr lang="en-US" sz="1599" spc="-63">
                <a:solidFill>
                  <a:srgbClr val="FFFFFF"/>
                </a:solidFill>
                <a:latin typeface="Poppins"/>
                <a:ea typeface="Poppins"/>
                <a:cs typeface="Poppins"/>
                <a:sym typeface="Poppins"/>
              </a:rPr>
              <a:t>More historical data would improve predictive accuracy.</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10623288" y="5391259"/>
            <a:ext cx="3331981" cy="1111885"/>
          </a:xfrm>
          <a:prstGeom prst="rect">
            <a:avLst/>
          </a:prstGeom>
        </p:spPr>
        <p:txBody>
          <a:bodyPr anchor="t" rtlCol="false" tIns="0" lIns="0" bIns="0" rIns="0">
            <a:spAutoFit/>
          </a:bodyPr>
          <a:lstStyle/>
          <a:p>
            <a:pPr algn="l">
              <a:lnSpc>
                <a:spcPts val="2239"/>
              </a:lnSpc>
            </a:pPr>
            <a:r>
              <a:rPr lang="en-US" sz="1599" spc="-63">
                <a:solidFill>
                  <a:srgbClr val="FFFFFF"/>
                </a:solidFill>
                <a:latin typeface="Poppins"/>
                <a:ea typeface="Poppins"/>
                <a:cs typeface="Poppins"/>
                <a:sym typeface="Poppins"/>
              </a:rPr>
              <a:t>Implementing specific logic to handle overnight times and standardize text-based data (Operators, Sizes).</a:t>
            </a:r>
          </a:p>
        </p:txBody>
      </p:sp>
      <p:sp>
        <p:nvSpPr>
          <p:cNvPr name="TextBox 19" id="19"/>
          <p:cNvSpPr txBox="true"/>
          <p:nvPr/>
        </p:nvSpPr>
        <p:spPr>
          <a:xfrm rot="0">
            <a:off x="6390754" y="2548093"/>
            <a:ext cx="10868546" cy="1574241"/>
          </a:xfrm>
          <a:prstGeom prst="rect">
            <a:avLst/>
          </a:prstGeom>
        </p:spPr>
        <p:txBody>
          <a:bodyPr anchor="t" rtlCol="false" tIns="0" lIns="0" bIns="0" rIns="0">
            <a:spAutoFit/>
          </a:bodyPr>
          <a:lstStyle/>
          <a:p>
            <a:pPr algn="l" marL="0" indent="0" lvl="0">
              <a:lnSpc>
                <a:spcPts val="10559"/>
              </a:lnSpc>
              <a:spcBef>
                <a:spcPct val="0"/>
              </a:spcBef>
            </a:pPr>
            <a:r>
              <a:rPr lang="en-US" b="true" sz="11999" spc="-599">
                <a:solidFill>
                  <a:srgbClr val="FFDE59"/>
                </a:solidFill>
                <a:latin typeface="Poppins Semi-Bold"/>
                <a:ea typeface="Poppins Semi-Bold"/>
                <a:cs typeface="Poppins Semi-Bold"/>
                <a:sym typeface="Poppins Semi-Bold"/>
              </a:rPr>
              <a:t>S</a:t>
            </a:r>
            <a:r>
              <a:rPr lang="en-US" b="true" sz="11999" spc="-599" strike="noStrike" u="none">
                <a:solidFill>
                  <a:srgbClr val="FFDE59"/>
                </a:solidFill>
                <a:latin typeface="Poppins Semi-Bold"/>
                <a:ea typeface="Poppins Semi-Bold"/>
                <a:cs typeface="Poppins Semi-Bold"/>
                <a:sym typeface="Poppins Semi-Bold"/>
              </a:rPr>
              <a:t>olutions</a:t>
            </a:r>
          </a:p>
        </p:txBody>
      </p:sp>
      <p:sp>
        <p:nvSpPr>
          <p:cNvPr name="Freeform 20" id="20"/>
          <p:cNvSpPr/>
          <p:nvPr/>
        </p:nvSpPr>
        <p:spPr>
          <a:xfrm flipH="false" flipV="false" rot="0">
            <a:off x="17063592" y="2800375"/>
            <a:ext cx="601510" cy="601510"/>
          </a:xfrm>
          <a:custGeom>
            <a:avLst/>
            <a:gdLst/>
            <a:ahLst/>
            <a:cxnLst/>
            <a:rect r="r" b="b" t="t" l="l"/>
            <a:pathLst>
              <a:path h="601510" w="601510">
                <a:moveTo>
                  <a:pt x="0" y="0"/>
                </a:moveTo>
                <a:lnTo>
                  <a:pt x="601510" y="0"/>
                </a:lnTo>
                <a:lnTo>
                  <a:pt x="601510" y="601510"/>
                </a:lnTo>
                <a:lnTo>
                  <a:pt x="0" y="6015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1" id="21"/>
          <p:cNvGrpSpPr/>
          <p:nvPr/>
        </p:nvGrpSpPr>
        <p:grpSpPr>
          <a:xfrm rot="0">
            <a:off x="1028700" y="3997073"/>
            <a:ext cx="3995880" cy="5261227"/>
            <a:chOff x="0" y="0"/>
            <a:chExt cx="619066" cy="815102"/>
          </a:xfrm>
        </p:grpSpPr>
        <p:sp>
          <p:nvSpPr>
            <p:cNvPr name="Freeform 22" id="22"/>
            <p:cNvSpPr/>
            <p:nvPr/>
          </p:nvSpPr>
          <p:spPr>
            <a:xfrm flipH="false" flipV="false" rot="0">
              <a:off x="0" y="0"/>
              <a:ext cx="619066" cy="815102"/>
            </a:xfrm>
            <a:custGeom>
              <a:avLst/>
              <a:gdLst/>
              <a:ahLst/>
              <a:cxnLst/>
              <a:rect r="r" b="b" t="t" l="l"/>
              <a:pathLst>
                <a:path h="815102" w="619066">
                  <a:moveTo>
                    <a:pt x="48437" y="0"/>
                  </a:moveTo>
                  <a:lnTo>
                    <a:pt x="570630" y="0"/>
                  </a:lnTo>
                  <a:cubicBezTo>
                    <a:pt x="583476" y="0"/>
                    <a:pt x="595796" y="5103"/>
                    <a:pt x="604880" y="14187"/>
                  </a:cubicBezTo>
                  <a:cubicBezTo>
                    <a:pt x="613963" y="23271"/>
                    <a:pt x="619066" y="35591"/>
                    <a:pt x="619066" y="48437"/>
                  </a:cubicBezTo>
                  <a:lnTo>
                    <a:pt x="619066" y="766665"/>
                  </a:lnTo>
                  <a:cubicBezTo>
                    <a:pt x="619066" y="779511"/>
                    <a:pt x="613963" y="791831"/>
                    <a:pt x="604880" y="800915"/>
                  </a:cubicBezTo>
                  <a:cubicBezTo>
                    <a:pt x="595796" y="809999"/>
                    <a:pt x="583476" y="815102"/>
                    <a:pt x="570630" y="815102"/>
                  </a:cubicBezTo>
                  <a:lnTo>
                    <a:pt x="48437" y="815102"/>
                  </a:lnTo>
                  <a:cubicBezTo>
                    <a:pt x="35591" y="815102"/>
                    <a:pt x="23271" y="809999"/>
                    <a:pt x="14187" y="800915"/>
                  </a:cubicBezTo>
                  <a:cubicBezTo>
                    <a:pt x="5103" y="791831"/>
                    <a:pt x="0" y="779511"/>
                    <a:pt x="0" y="766665"/>
                  </a:cubicBezTo>
                  <a:lnTo>
                    <a:pt x="0" y="48437"/>
                  </a:lnTo>
                  <a:cubicBezTo>
                    <a:pt x="0" y="35591"/>
                    <a:pt x="5103" y="23271"/>
                    <a:pt x="14187" y="14187"/>
                  </a:cubicBezTo>
                  <a:cubicBezTo>
                    <a:pt x="23271" y="5103"/>
                    <a:pt x="35591" y="0"/>
                    <a:pt x="48437" y="0"/>
                  </a:cubicBezTo>
                  <a:close/>
                </a:path>
              </a:pathLst>
            </a:custGeom>
            <a:blipFill>
              <a:blip r:embed="rId5"/>
              <a:stretch>
                <a:fillRect l="-28949" t="0" r="-28949" b="0"/>
              </a:stretch>
            </a:blipFill>
          </p:spPr>
        </p:sp>
      </p:grpSp>
      <p:sp>
        <p:nvSpPr>
          <p:cNvPr name="TextBox 23" id="23"/>
          <p:cNvSpPr txBox="true"/>
          <p:nvPr/>
        </p:nvSpPr>
        <p:spPr>
          <a:xfrm rot="0">
            <a:off x="6465922" y="6907908"/>
            <a:ext cx="3330174" cy="1111885"/>
          </a:xfrm>
          <a:prstGeom prst="rect">
            <a:avLst/>
          </a:prstGeom>
        </p:spPr>
        <p:txBody>
          <a:bodyPr anchor="t" rtlCol="false" tIns="0" lIns="0" bIns="0" rIns="0">
            <a:spAutoFit/>
          </a:bodyPr>
          <a:lstStyle/>
          <a:p>
            <a:pPr algn="l">
              <a:lnSpc>
                <a:spcPts val="2239"/>
              </a:lnSpc>
            </a:pPr>
            <a:r>
              <a:rPr lang="en-US" sz="1599" spc="-63">
                <a:solidFill>
                  <a:srgbClr val="FFFFFF"/>
                </a:solidFill>
                <a:latin typeface="Poppins"/>
                <a:ea typeface="Poppins"/>
                <a:cs typeface="Poppins"/>
                <a:sym typeface="Poppins"/>
              </a:rPr>
              <a:t>Creation of aggregated statistical features (e.g., historical average downtime per operator) to boost prediction accuracy.</a:t>
            </a:r>
          </a:p>
        </p:txBody>
      </p:sp>
      <p:sp>
        <p:nvSpPr>
          <p:cNvPr name="TextBox 24" id="24"/>
          <p:cNvSpPr txBox="true"/>
          <p:nvPr/>
        </p:nvSpPr>
        <p:spPr>
          <a:xfrm rot="0">
            <a:off x="14839195" y="6893960"/>
            <a:ext cx="2999774" cy="1111885"/>
          </a:xfrm>
          <a:prstGeom prst="rect">
            <a:avLst/>
          </a:prstGeom>
        </p:spPr>
        <p:txBody>
          <a:bodyPr anchor="t" rtlCol="false" tIns="0" lIns="0" bIns="0" rIns="0">
            <a:spAutoFit/>
          </a:bodyPr>
          <a:lstStyle/>
          <a:p>
            <a:pPr algn="l">
              <a:lnSpc>
                <a:spcPts val="2239"/>
              </a:lnSpc>
            </a:pPr>
            <a:r>
              <a:rPr lang="en-US" sz="1599" spc="-63">
                <a:solidFill>
                  <a:srgbClr val="FFFFFF"/>
                </a:solidFill>
                <a:latin typeface="Poppins"/>
                <a:ea typeface="Poppins"/>
                <a:cs typeface="Poppins"/>
                <a:sym typeface="Poppins"/>
              </a:rPr>
              <a:t>Utilizing robust tree-based algorithms (like XGBoost) for their resilience and ability to handle feature complexity.</a:t>
            </a:r>
          </a:p>
        </p:txBody>
      </p:sp>
      <p:sp>
        <p:nvSpPr>
          <p:cNvPr name="TextBox 25" id="25"/>
          <p:cNvSpPr txBox="true"/>
          <p:nvPr/>
        </p:nvSpPr>
        <p:spPr>
          <a:xfrm rot="0">
            <a:off x="10620912" y="4904194"/>
            <a:ext cx="3331981" cy="283210"/>
          </a:xfrm>
          <a:prstGeom prst="rect">
            <a:avLst/>
          </a:prstGeom>
        </p:spPr>
        <p:txBody>
          <a:bodyPr anchor="t" rtlCol="false" tIns="0" lIns="0" bIns="0" rIns="0">
            <a:spAutoFit/>
          </a:bodyPr>
          <a:lstStyle/>
          <a:p>
            <a:pPr algn="l">
              <a:lnSpc>
                <a:spcPts val="2239"/>
              </a:lnSpc>
              <a:spcBef>
                <a:spcPct val="0"/>
              </a:spcBef>
            </a:pPr>
            <a:r>
              <a:rPr lang="en-US" b="true" sz="1599" spc="-63">
                <a:solidFill>
                  <a:srgbClr val="FFFFFF"/>
                </a:solidFill>
                <a:latin typeface="Poppins Bold"/>
                <a:ea typeface="Poppins Bold"/>
                <a:cs typeface="Poppins Bold"/>
                <a:sym typeface="Poppins Bold"/>
              </a:rPr>
              <a:t>Robust Cleaning Pipeline:</a:t>
            </a:r>
          </a:p>
        </p:txBody>
      </p:sp>
      <p:sp>
        <p:nvSpPr>
          <p:cNvPr name="TextBox 26" id="26"/>
          <p:cNvSpPr txBox="true"/>
          <p:nvPr/>
        </p:nvSpPr>
        <p:spPr>
          <a:xfrm rot="0">
            <a:off x="6465922" y="6420844"/>
            <a:ext cx="3330174" cy="283210"/>
          </a:xfrm>
          <a:prstGeom prst="rect">
            <a:avLst/>
          </a:prstGeom>
        </p:spPr>
        <p:txBody>
          <a:bodyPr anchor="t" rtlCol="false" tIns="0" lIns="0" bIns="0" rIns="0">
            <a:spAutoFit/>
          </a:bodyPr>
          <a:lstStyle/>
          <a:p>
            <a:pPr algn="l">
              <a:lnSpc>
                <a:spcPts val="2239"/>
              </a:lnSpc>
              <a:spcBef>
                <a:spcPct val="0"/>
              </a:spcBef>
            </a:pPr>
            <a:r>
              <a:rPr lang="en-US" b="true" sz="1599" spc="-63">
                <a:solidFill>
                  <a:srgbClr val="FFFFFF"/>
                </a:solidFill>
                <a:latin typeface="Poppins Bold"/>
                <a:ea typeface="Poppins Bold"/>
                <a:cs typeface="Poppins Bold"/>
                <a:sym typeface="Poppins Bold"/>
              </a:rPr>
              <a:t>Advanced Feature Engineering:</a:t>
            </a:r>
          </a:p>
        </p:txBody>
      </p:sp>
      <p:sp>
        <p:nvSpPr>
          <p:cNvPr name="TextBox 27" id="27"/>
          <p:cNvSpPr txBox="true"/>
          <p:nvPr/>
        </p:nvSpPr>
        <p:spPr>
          <a:xfrm rot="0">
            <a:off x="14839195" y="6406896"/>
            <a:ext cx="2999774" cy="283210"/>
          </a:xfrm>
          <a:prstGeom prst="rect">
            <a:avLst/>
          </a:prstGeom>
        </p:spPr>
        <p:txBody>
          <a:bodyPr anchor="t" rtlCol="false" tIns="0" lIns="0" bIns="0" rIns="0">
            <a:spAutoFit/>
          </a:bodyPr>
          <a:lstStyle/>
          <a:p>
            <a:pPr algn="l">
              <a:lnSpc>
                <a:spcPts val="2239"/>
              </a:lnSpc>
              <a:spcBef>
                <a:spcPct val="0"/>
              </a:spcBef>
            </a:pPr>
            <a:r>
              <a:rPr lang="en-US" b="true" sz="1599" spc="-63">
                <a:solidFill>
                  <a:srgbClr val="FFFFFF"/>
                </a:solidFill>
                <a:latin typeface="Poppins Bold"/>
                <a:ea typeface="Poppins Bold"/>
                <a:cs typeface="Poppins Bold"/>
                <a:sym typeface="Poppins Bold"/>
              </a:rPr>
              <a:t>Strong Model Selection:</a:t>
            </a:r>
          </a:p>
        </p:txBody>
      </p:sp>
      <p:sp>
        <p:nvSpPr>
          <p:cNvPr name="TextBox 28" id="28"/>
          <p:cNvSpPr txBox="true"/>
          <p:nvPr/>
        </p:nvSpPr>
        <p:spPr>
          <a:xfrm rot="0">
            <a:off x="10708886" y="8503285"/>
            <a:ext cx="3331981" cy="835660"/>
          </a:xfrm>
          <a:prstGeom prst="rect">
            <a:avLst/>
          </a:prstGeom>
        </p:spPr>
        <p:txBody>
          <a:bodyPr anchor="t" rtlCol="false" tIns="0" lIns="0" bIns="0" rIns="0">
            <a:spAutoFit/>
          </a:bodyPr>
          <a:lstStyle/>
          <a:p>
            <a:pPr algn="l">
              <a:lnSpc>
                <a:spcPts val="2239"/>
              </a:lnSpc>
              <a:spcBef>
                <a:spcPct val="0"/>
              </a:spcBef>
            </a:pPr>
            <a:r>
              <a:rPr lang="en-US" sz="1599" spc="-63">
                <a:solidFill>
                  <a:srgbClr val="FFFFFF"/>
                </a:solidFill>
                <a:latin typeface="Poppins"/>
                <a:ea typeface="Poppins"/>
                <a:cs typeface="Poppins"/>
                <a:sym typeface="Poppins"/>
              </a:rPr>
              <a:t>Transitioning the project from a notebook to a practical tool via API and an interactive dashboard.</a:t>
            </a:r>
          </a:p>
        </p:txBody>
      </p:sp>
      <p:sp>
        <p:nvSpPr>
          <p:cNvPr name="TextBox 29" id="29"/>
          <p:cNvSpPr txBox="true"/>
          <p:nvPr/>
        </p:nvSpPr>
        <p:spPr>
          <a:xfrm rot="0">
            <a:off x="10708886" y="8014970"/>
            <a:ext cx="3331981" cy="283210"/>
          </a:xfrm>
          <a:prstGeom prst="rect">
            <a:avLst/>
          </a:prstGeom>
        </p:spPr>
        <p:txBody>
          <a:bodyPr anchor="t" rtlCol="false" tIns="0" lIns="0" bIns="0" rIns="0">
            <a:spAutoFit/>
          </a:bodyPr>
          <a:lstStyle/>
          <a:p>
            <a:pPr algn="l">
              <a:lnSpc>
                <a:spcPts val="2239"/>
              </a:lnSpc>
              <a:spcBef>
                <a:spcPct val="0"/>
              </a:spcBef>
            </a:pPr>
            <a:r>
              <a:rPr lang="en-US" b="true" sz="1599" spc="-63">
                <a:solidFill>
                  <a:srgbClr val="FFFFFF"/>
                </a:solidFill>
                <a:latin typeface="Poppins Bold"/>
                <a:ea typeface="Poppins Bold"/>
                <a:cs typeface="Poppins Bold"/>
                <a:sym typeface="Poppins Bold"/>
              </a:rPr>
              <a:t>Integrated Deployment:</a:t>
            </a:r>
          </a:p>
        </p:txBody>
      </p:sp>
      <p:grpSp>
        <p:nvGrpSpPr>
          <p:cNvPr name="Group 30" id="30"/>
          <p:cNvGrpSpPr/>
          <p:nvPr/>
        </p:nvGrpSpPr>
        <p:grpSpPr>
          <a:xfrm rot="0">
            <a:off x="5554547" y="4352885"/>
            <a:ext cx="12284422" cy="5516513"/>
            <a:chOff x="0" y="0"/>
            <a:chExt cx="3235403" cy="1452909"/>
          </a:xfrm>
        </p:grpSpPr>
        <p:sp>
          <p:nvSpPr>
            <p:cNvPr name="Freeform 31" id="31"/>
            <p:cNvSpPr/>
            <p:nvPr/>
          </p:nvSpPr>
          <p:spPr>
            <a:xfrm flipH="false" flipV="false" rot="0">
              <a:off x="0" y="0"/>
              <a:ext cx="3235403" cy="1452909"/>
            </a:xfrm>
            <a:custGeom>
              <a:avLst/>
              <a:gdLst/>
              <a:ahLst/>
              <a:cxnLst/>
              <a:rect r="r" b="b" t="t" l="l"/>
              <a:pathLst>
                <a:path h="1452909" w="3235403">
                  <a:moveTo>
                    <a:pt x="15756" y="0"/>
                  </a:moveTo>
                  <a:lnTo>
                    <a:pt x="3219648" y="0"/>
                  </a:lnTo>
                  <a:cubicBezTo>
                    <a:pt x="3228349" y="0"/>
                    <a:pt x="3235403" y="7054"/>
                    <a:pt x="3235403" y="15756"/>
                  </a:cubicBezTo>
                  <a:lnTo>
                    <a:pt x="3235403" y="1437153"/>
                  </a:lnTo>
                  <a:cubicBezTo>
                    <a:pt x="3235403" y="1441332"/>
                    <a:pt x="3233743" y="1445339"/>
                    <a:pt x="3230789" y="1448294"/>
                  </a:cubicBezTo>
                  <a:cubicBezTo>
                    <a:pt x="3227834" y="1451249"/>
                    <a:pt x="3223826" y="1452909"/>
                    <a:pt x="3219648" y="1452909"/>
                  </a:cubicBezTo>
                  <a:lnTo>
                    <a:pt x="15756" y="1452909"/>
                  </a:lnTo>
                  <a:cubicBezTo>
                    <a:pt x="7054" y="1452909"/>
                    <a:pt x="0" y="1445855"/>
                    <a:pt x="0" y="1437153"/>
                  </a:cubicBezTo>
                  <a:lnTo>
                    <a:pt x="0" y="15756"/>
                  </a:lnTo>
                  <a:cubicBezTo>
                    <a:pt x="0" y="7054"/>
                    <a:pt x="7054" y="0"/>
                    <a:pt x="15756" y="0"/>
                  </a:cubicBezTo>
                  <a:close/>
                </a:path>
              </a:pathLst>
            </a:custGeom>
            <a:solidFill>
              <a:srgbClr val="000000">
                <a:alpha val="0"/>
              </a:srgbClr>
            </a:solidFill>
            <a:ln w="19050" cap="rnd">
              <a:solidFill>
                <a:srgbClr val="FFFFFF"/>
              </a:solidFill>
              <a:prstDash val="solid"/>
              <a:round/>
            </a:ln>
          </p:spPr>
        </p:sp>
        <p:sp>
          <p:nvSpPr>
            <p:cNvPr name="TextBox 32" id="32"/>
            <p:cNvSpPr txBox="true"/>
            <p:nvPr/>
          </p:nvSpPr>
          <p:spPr>
            <a:xfrm>
              <a:off x="0" y="-47625"/>
              <a:ext cx="3235403" cy="1500534"/>
            </a:xfrm>
            <a:prstGeom prst="rect">
              <a:avLst/>
            </a:prstGeom>
          </p:spPr>
          <p:txBody>
            <a:bodyPr anchor="ctr" rtlCol="false" tIns="50800" lIns="50800" bIns="50800" rIns="50800"/>
            <a:lstStyle/>
            <a:p>
              <a:pPr algn="ctr">
                <a:lnSpc>
                  <a:spcPts val="1960"/>
                </a:lnSpc>
              </a:pPr>
            </a:p>
          </p:txBody>
        </p:sp>
      </p:grpSp>
      <p:sp>
        <p:nvSpPr>
          <p:cNvPr name="Freeform 33" id="33"/>
          <p:cNvSpPr/>
          <p:nvPr/>
        </p:nvSpPr>
        <p:spPr>
          <a:xfrm flipH="false" flipV="false" rot="0">
            <a:off x="14040867" y="6468469"/>
            <a:ext cx="607998" cy="607998"/>
          </a:xfrm>
          <a:custGeom>
            <a:avLst/>
            <a:gdLst/>
            <a:ahLst/>
            <a:cxnLst/>
            <a:rect r="r" b="b" t="t" l="l"/>
            <a:pathLst>
              <a:path h="607998" w="607998">
                <a:moveTo>
                  <a:pt x="0" y="0"/>
                </a:moveTo>
                <a:lnTo>
                  <a:pt x="607998" y="0"/>
                </a:lnTo>
                <a:lnTo>
                  <a:pt x="607998" y="607998"/>
                </a:lnTo>
                <a:lnTo>
                  <a:pt x="0" y="607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9912432" y="8062595"/>
            <a:ext cx="642188" cy="642188"/>
          </a:xfrm>
          <a:custGeom>
            <a:avLst/>
            <a:gdLst/>
            <a:ahLst/>
            <a:cxnLst/>
            <a:rect r="r" b="b" t="t" l="l"/>
            <a:pathLst>
              <a:path h="642188" w="642188">
                <a:moveTo>
                  <a:pt x="0" y="0"/>
                </a:moveTo>
                <a:lnTo>
                  <a:pt x="642188" y="0"/>
                </a:lnTo>
                <a:lnTo>
                  <a:pt x="642188" y="642188"/>
                </a:lnTo>
                <a:lnTo>
                  <a:pt x="0" y="6421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9841092" y="4951819"/>
            <a:ext cx="597192" cy="597192"/>
          </a:xfrm>
          <a:custGeom>
            <a:avLst/>
            <a:gdLst/>
            <a:ahLst/>
            <a:cxnLst/>
            <a:rect r="r" b="b" t="t" l="l"/>
            <a:pathLst>
              <a:path h="597192" w="597192">
                <a:moveTo>
                  <a:pt x="0" y="0"/>
                </a:moveTo>
                <a:lnTo>
                  <a:pt x="597191" y="0"/>
                </a:lnTo>
                <a:lnTo>
                  <a:pt x="597191" y="597192"/>
                </a:lnTo>
                <a:lnTo>
                  <a:pt x="0" y="5971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5667424" y="6503144"/>
            <a:ext cx="607998" cy="607998"/>
          </a:xfrm>
          <a:custGeom>
            <a:avLst/>
            <a:gdLst/>
            <a:ahLst/>
            <a:cxnLst/>
            <a:rect r="r" b="b" t="t" l="l"/>
            <a:pathLst>
              <a:path h="607998" w="607998">
                <a:moveTo>
                  <a:pt x="0" y="0"/>
                </a:moveTo>
                <a:lnTo>
                  <a:pt x="607998" y="0"/>
                </a:lnTo>
                <a:lnTo>
                  <a:pt x="607998" y="607998"/>
                </a:lnTo>
                <a:lnTo>
                  <a:pt x="0" y="6079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14"/>
            <a:stretch>
              <a:fillRect l="0" t="0" r="0" b="0"/>
            </a:stretch>
          </a:blipFill>
        </p:spPr>
      </p:sp>
      <p:sp>
        <p:nvSpPr>
          <p:cNvPr name="TextBox 38" id="38"/>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39" id="39"/>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40" id="40"/>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41" id="41"/>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42" id="42"/>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43" id="43"/>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44" id="44"/>
          <p:cNvSpPr txBox="true"/>
          <p:nvPr/>
        </p:nvSpPr>
        <p:spPr>
          <a:xfrm rot="0">
            <a:off x="1028700" y="2558102"/>
            <a:ext cx="4652735" cy="424816"/>
          </a:xfrm>
          <a:prstGeom prst="rect">
            <a:avLst/>
          </a:prstGeom>
        </p:spPr>
        <p:txBody>
          <a:bodyPr anchor="t" rtlCol="false" tIns="0" lIns="0" bIns="0" rIns="0">
            <a:spAutoFit/>
          </a:bodyPr>
          <a:lstStyle/>
          <a:p>
            <a:pPr algn="l">
              <a:lnSpc>
                <a:spcPts val="3359"/>
              </a:lnSpc>
              <a:spcBef>
                <a:spcPct val="0"/>
              </a:spcBef>
            </a:pPr>
            <a:r>
              <a:rPr lang="en-US" sz="2399" spc="-95">
                <a:solidFill>
                  <a:srgbClr val="FFFFFF"/>
                </a:solidFill>
                <a:latin typeface="Poppins"/>
                <a:ea typeface="Poppins"/>
                <a:cs typeface="Poppins"/>
                <a:sym typeface="Poppins"/>
              </a:rPr>
              <a:t>To Solve these problems:</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0233526" y="2626436"/>
            <a:ext cx="7025774" cy="4309546"/>
            <a:chOff x="0" y="0"/>
            <a:chExt cx="1088476" cy="667661"/>
          </a:xfrm>
        </p:grpSpPr>
        <p:sp>
          <p:nvSpPr>
            <p:cNvPr name="Freeform 19" id="19"/>
            <p:cNvSpPr/>
            <p:nvPr/>
          </p:nvSpPr>
          <p:spPr>
            <a:xfrm flipH="false" flipV="false" rot="0">
              <a:off x="0" y="0"/>
              <a:ext cx="1088476" cy="667661"/>
            </a:xfrm>
            <a:custGeom>
              <a:avLst/>
              <a:gdLst/>
              <a:ahLst/>
              <a:cxnLst/>
              <a:rect r="r" b="b" t="t" l="l"/>
              <a:pathLst>
                <a:path h="667661" w="1088476">
                  <a:moveTo>
                    <a:pt x="27548" y="0"/>
                  </a:moveTo>
                  <a:lnTo>
                    <a:pt x="1060928" y="0"/>
                  </a:lnTo>
                  <a:cubicBezTo>
                    <a:pt x="1076142" y="0"/>
                    <a:pt x="1088476" y="12334"/>
                    <a:pt x="1088476" y="27548"/>
                  </a:cubicBezTo>
                  <a:lnTo>
                    <a:pt x="1088476" y="640113"/>
                  </a:lnTo>
                  <a:cubicBezTo>
                    <a:pt x="1088476" y="655328"/>
                    <a:pt x="1076142" y="667661"/>
                    <a:pt x="1060928" y="667661"/>
                  </a:cubicBezTo>
                  <a:lnTo>
                    <a:pt x="27548" y="667661"/>
                  </a:lnTo>
                  <a:cubicBezTo>
                    <a:pt x="12334" y="667661"/>
                    <a:pt x="0" y="655328"/>
                    <a:pt x="0" y="640113"/>
                  </a:cubicBezTo>
                  <a:lnTo>
                    <a:pt x="0" y="27548"/>
                  </a:lnTo>
                  <a:cubicBezTo>
                    <a:pt x="0" y="12334"/>
                    <a:pt x="12334" y="0"/>
                    <a:pt x="27548" y="0"/>
                  </a:cubicBezTo>
                  <a:close/>
                </a:path>
              </a:pathLst>
            </a:custGeom>
            <a:blipFill>
              <a:blip r:embed="rId3"/>
              <a:stretch>
                <a:fillRect l="0" t="-4342" r="0" b="-4342"/>
              </a:stretch>
            </a:blipFill>
          </p:spPr>
        </p:sp>
      </p:grpSp>
      <p:grpSp>
        <p:nvGrpSpPr>
          <p:cNvPr name="Group 20" id="20"/>
          <p:cNvGrpSpPr/>
          <p:nvPr/>
        </p:nvGrpSpPr>
        <p:grpSpPr>
          <a:xfrm rot="0">
            <a:off x="1028700" y="6158874"/>
            <a:ext cx="3494991" cy="3099426"/>
            <a:chOff x="0" y="0"/>
            <a:chExt cx="541466" cy="480182"/>
          </a:xfrm>
        </p:grpSpPr>
        <p:sp>
          <p:nvSpPr>
            <p:cNvPr name="Freeform 21" id="21"/>
            <p:cNvSpPr/>
            <p:nvPr/>
          </p:nvSpPr>
          <p:spPr>
            <a:xfrm flipH="false" flipV="false" rot="0">
              <a:off x="0" y="0"/>
              <a:ext cx="541466" cy="480182"/>
            </a:xfrm>
            <a:custGeom>
              <a:avLst/>
              <a:gdLst/>
              <a:ahLst/>
              <a:cxnLst/>
              <a:rect r="r" b="b" t="t" l="l"/>
              <a:pathLst>
                <a:path h="480182" w="541466">
                  <a:moveTo>
                    <a:pt x="55379" y="0"/>
                  </a:moveTo>
                  <a:lnTo>
                    <a:pt x="486087" y="0"/>
                  </a:lnTo>
                  <a:cubicBezTo>
                    <a:pt x="516672" y="0"/>
                    <a:pt x="541466" y="24794"/>
                    <a:pt x="541466" y="55379"/>
                  </a:cubicBezTo>
                  <a:lnTo>
                    <a:pt x="541466" y="424803"/>
                  </a:lnTo>
                  <a:cubicBezTo>
                    <a:pt x="541466" y="439491"/>
                    <a:pt x="535631" y="453577"/>
                    <a:pt x="525246" y="463962"/>
                  </a:cubicBezTo>
                  <a:cubicBezTo>
                    <a:pt x="514860" y="474348"/>
                    <a:pt x="500774" y="480182"/>
                    <a:pt x="486087" y="480182"/>
                  </a:cubicBezTo>
                  <a:lnTo>
                    <a:pt x="55379" y="480182"/>
                  </a:lnTo>
                  <a:cubicBezTo>
                    <a:pt x="40691" y="480182"/>
                    <a:pt x="26606" y="474348"/>
                    <a:pt x="16220" y="463962"/>
                  </a:cubicBezTo>
                  <a:cubicBezTo>
                    <a:pt x="5835" y="453577"/>
                    <a:pt x="0" y="439491"/>
                    <a:pt x="0" y="424803"/>
                  </a:cubicBezTo>
                  <a:lnTo>
                    <a:pt x="0" y="55379"/>
                  </a:lnTo>
                  <a:cubicBezTo>
                    <a:pt x="0" y="40691"/>
                    <a:pt x="5835" y="26606"/>
                    <a:pt x="16220" y="16220"/>
                  </a:cubicBezTo>
                  <a:cubicBezTo>
                    <a:pt x="26606" y="5835"/>
                    <a:pt x="40691" y="0"/>
                    <a:pt x="55379" y="0"/>
                  </a:cubicBezTo>
                  <a:close/>
                </a:path>
              </a:pathLst>
            </a:custGeom>
            <a:blipFill>
              <a:blip r:embed="rId4"/>
              <a:stretch>
                <a:fillRect l="0" t="-6381" r="0" b="-6381"/>
              </a:stretch>
            </a:blipFill>
          </p:spPr>
        </p:sp>
      </p:grpSp>
      <p:sp>
        <p:nvSpPr>
          <p:cNvPr name="Freeform 22" id="22"/>
          <p:cNvSpPr/>
          <p:nvPr/>
        </p:nvSpPr>
        <p:spPr>
          <a:xfrm flipH="false" flipV="false" rot="0">
            <a:off x="17259300" y="7708587"/>
            <a:ext cx="601510" cy="601510"/>
          </a:xfrm>
          <a:custGeom>
            <a:avLst/>
            <a:gdLst/>
            <a:ahLst/>
            <a:cxnLst/>
            <a:rect r="r" b="b" t="t" l="l"/>
            <a:pathLst>
              <a:path h="601510" w="601510">
                <a:moveTo>
                  <a:pt x="0" y="0"/>
                </a:moveTo>
                <a:lnTo>
                  <a:pt x="601510" y="0"/>
                </a:lnTo>
                <a:lnTo>
                  <a:pt x="601510" y="601511"/>
                </a:lnTo>
                <a:lnTo>
                  <a:pt x="0" y="601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7"/>
            <a:stretch>
              <a:fillRect l="0" t="0" r="0" b="0"/>
            </a:stretch>
          </a:blipFill>
        </p:spPr>
      </p:sp>
      <p:sp>
        <p:nvSpPr>
          <p:cNvPr name="TextBox 24" id="24"/>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5" id="25"/>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6" id="26"/>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7" id="27"/>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8" id="28"/>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29" id="29"/>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0" id="30"/>
          <p:cNvSpPr txBox="true"/>
          <p:nvPr/>
        </p:nvSpPr>
        <p:spPr>
          <a:xfrm rot="0">
            <a:off x="5352366" y="7438391"/>
            <a:ext cx="11428807" cy="2604135"/>
          </a:xfrm>
          <a:prstGeom prst="rect">
            <a:avLst/>
          </a:prstGeom>
        </p:spPr>
        <p:txBody>
          <a:bodyPr anchor="t" rtlCol="false" tIns="0" lIns="0" bIns="0" rIns="0">
            <a:spAutoFit/>
          </a:bodyPr>
          <a:lstStyle/>
          <a:p>
            <a:pPr algn="l">
              <a:lnSpc>
                <a:spcPts val="2939"/>
              </a:lnSpc>
              <a:spcBef>
                <a:spcPct val="0"/>
              </a:spcBef>
            </a:pPr>
            <a:r>
              <a:rPr lang="en-US" sz="2099" spc="-83">
                <a:solidFill>
                  <a:srgbClr val="FFFFFF"/>
                </a:solidFill>
                <a:latin typeface="Poppins"/>
                <a:ea typeface="Poppins"/>
                <a:cs typeface="Poppins"/>
                <a:sym typeface="Poppins"/>
              </a:rPr>
              <a:t>The project covers a limited historical period, which may not capture rare downtime events, causing model accuracy to drop on unseen or unusual failure modes. Data quality issues, such as inconsistent start/end times, and reliance on post-event logs instead of real-time sensors, can affect predictions. Manual operator inputs introduce potential human error and variability, while the high prevalence of zero-downtime batches makes predicting extreme cases more challenging.</a:t>
            </a:r>
          </a:p>
          <a:p>
            <a:pPr algn="l">
              <a:lnSpc>
                <a:spcPts val="2939"/>
              </a:lnSpc>
              <a:spcBef>
                <a:spcPct val="0"/>
              </a:spcBef>
            </a:pPr>
          </a:p>
        </p:txBody>
      </p:sp>
      <p:sp>
        <p:nvSpPr>
          <p:cNvPr name="TextBox 31" id="31"/>
          <p:cNvSpPr txBox="true"/>
          <p:nvPr/>
        </p:nvSpPr>
        <p:spPr>
          <a:xfrm rot="0">
            <a:off x="1028700" y="2236470"/>
            <a:ext cx="8010387" cy="2907030"/>
          </a:xfrm>
          <a:prstGeom prst="rect">
            <a:avLst/>
          </a:prstGeom>
        </p:spPr>
        <p:txBody>
          <a:bodyPr anchor="t" rtlCol="false" tIns="0" lIns="0" bIns="0" rIns="0">
            <a:spAutoFit/>
          </a:bodyPr>
          <a:lstStyle/>
          <a:p>
            <a:pPr algn="l" marL="0" indent="0" lvl="0">
              <a:lnSpc>
                <a:spcPts val="10560"/>
              </a:lnSpc>
              <a:spcBef>
                <a:spcPct val="0"/>
              </a:spcBef>
            </a:pPr>
            <a:r>
              <a:rPr lang="en-US" b="true" sz="12000" spc="-600">
                <a:solidFill>
                  <a:srgbClr val="FFDE59"/>
                </a:solidFill>
                <a:latin typeface="Poppins Semi-Bold"/>
                <a:ea typeface="Poppins Semi-Bold"/>
                <a:cs typeface="Poppins Semi-Bold"/>
                <a:sym typeface="Poppins Semi-Bold"/>
              </a:rPr>
              <a:t> Limit</a:t>
            </a:r>
            <a:r>
              <a:rPr lang="en-US" b="true" sz="12000" spc="-600" strike="noStrike" u="none">
                <a:solidFill>
                  <a:srgbClr val="FFDE59"/>
                </a:solidFill>
                <a:latin typeface="Poppins Semi-Bold"/>
                <a:ea typeface="Poppins Semi-Bold"/>
                <a:cs typeface="Poppins Semi-Bold"/>
                <a:sym typeface="Poppins Semi-Bold"/>
              </a:rPr>
              <a:t>ations</a:t>
            </a:r>
          </a:p>
        </p:txBody>
      </p:sp>
      <p:sp>
        <p:nvSpPr>
          <p:cNvPr name="TextBox 32" id="32"/>
          <p:cNvSpPr txBox="true"/>
          <p:nvPr/>
        </p:nvSpPr>
        <p:spPr>
          <a:xfrm rot="0">
            <a:off x="5352366" y="6092199"/>
            <a:ext cx="2620591" cy="424816"/>
          </a:xfrm>
          <a:prstGeom prst="rect">
            <a:avLst/>
          </a:prstGeom>
        </p:spPr>
        <p:txBody>
          <a:bodyPr anchor="t" rtlCol="false" tIns="0" lIns="0" bIns="0" rIns="0">
            <a:spAutoFit/>
          </a:bodyPr>
          <a:lstStyle/>
          <a:p>
            <a:pPr algn="l">
              <a:lnSpc>
                <a:spcPts val="3359"/>
              </a:lnSpc>
              <a:spcBef>
                <a:spcPct val="0"/>
              </a:spcBef>
            </a:pPr>
            <a:r>
              <a:rPr lang="en-US" sz="2399" spc="-95">
                <a:solidFill>
                  <a:srgbClr val="FFFFFF"/>
                </a:solidFill>
                <a:latin typeface="Poppins"/>
                <a:ea typeface="Poppins"/>
                <a:cs typeface="Poppins"/>
                <a:sym typeface="Poppins"/>
              </a:rPr>
              <a:t>Disadvantages</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0233526" y="2626436"/>
            <a:ext cx="7025774" cy="4309546"/>
            <a:chOff x="0" y="0"/>
            <a:chExt cx="1088476" cy="667661"/>
          </a:xfrm>
        </p:grpSpPr>
        <p:sp>
          <p:nvSpPr>
            <p:cNvPr name="Freeform 19" id="19"/>
            <p:cNvSpPr/>
            <p:nvPr/>
          </p:nvSpPr>
          <p:spPr>
            <a:xfrm flipH="false" flipV="false" rot="0">
              <a:off x="0" y="0"/>
              <a:ext cx="1088476" cy="667661"/>
            </a:xfrm>
            <a:custGeom>
              <a:avLst/>
              <a:gdLst/>
              <a:ahLst/>
              <a:cxnLst/>
              <a:rect r="r" b="b" t="t" l="l"/>
              <a:pathLst>
                <a:path h="667661" w="1088476">
                  <a:moveTo>
                    <a:pt x="27548" y="0"/>
                  </a:moveTo>
                  <a:lnTo>
                    <a:pt x="1060928" y="0"/>
                  </a:lnTo>
                  <a:cubicBezTo>
                    <a:pt x="1076142" y="0"/>
                    <a:pt x="1088476" y="12334"/>
                    <a:pt x="1088476" y="27548"/>
                  </a:cubicBezTo>
                  <a:lnTo>
                    <a:pt x="1088476" y="640113"/>
                  </a:lnTo>
                  <a:cubicBezTo>
                    <a:pt x="1088476" y="655328"/>
                    <a:pt x="1076142" y="667661"/>
                    <a:pt x="1060928" y="667661"/>
                  </a:cubicBezTo>
                  <a:lnTo>
                    <a:pt x="27548" y="667661"/>
                  </a:lnTo>
                  <a:cubicBezTo>
                    <a:pt x="12334" y="667661"/>
                    <a:pt x="0" y="655328"/>
                    <a:pt x="0" y="640113"/>
                  </a:cubicBezTo>
                  <a:lnTo>
                    <a:pt x="0" y="27548"/>
                  </a:lnTo>
                  <a:cubicBezTo>
                    <a:pt x="0" y="12334"/>
                    <a:pt x="12334" y="0"/>
                    <a:pt x="27548" y="0"/>
                  </a:cubicBezTo>
                  <a:close/>
                </a:path>
              </a:pathLst>
            </a:custGeom>
            <a:blipFill>
              <a:blip r:embed="rId3"/>
              <a:stretch>
                <a:fillRect l="0" t="-4342" r="0" b="-4342"/>
              </a:stretch>
            </a:blipFill>
          </p:spPr>
        </p:sp>
      </p:grpSp>
      <p:grpSp>
        <p:nvGrpSpPr>
          <p:cNvPr name="Group 20" id="20"/>
          <p:cNvGrpSpPr/>
          <p:nvPr/>
        </p:nvGrpSpPr>
        <p:grpSpPr>
          <a:xfrm rot="0">
            <a:off x="1028700" y="6158874"/>
            <a:ext cx="3494991" cy="3099426"/>
            <a:chOff x="0" y="0"/>
            <a:chExt cx="541466" cy="480182"/>
          </a:xfrm>
        </p:grpSpPr>
        <p:sp>
          <p:nvSpPr>
            <p:cNvPr name="Freeform 21" id="21"/>
            <p:cNvSpPr/>
            <p:nvPr/>
          </p:nvSpPr>
          <p:spPr>
            <a:xfrm flipH="false" flipV="false" rot="0">
              <a:off x="0" y="0"/>
              <a:ext cx="541466" cy="480182"/>
            </a:xfrm>
            <a:custGeom>
              <a:avLst/>
              <a:gdLst/>
              <a:ahLst/>
              <a:cxnLst/>
              <a:rect r="r" b="b" t="t" l="l"/>
              <a:pathLst>
                <a:path h="480182" w="541466">
                  <a:moveTo>
                    <a:pt x="55379" y="0"/>
                  </a:moveTo>
                  <a:lnTo>
                    <a:pt x="486087" y="0"/>
                  </a:lnTo>
                  <a:cubicBezTo>
                    <a:pt x="516672" y="0"/>
                    <a:pt x="541466" y="24794"/>
                    <a:pt x="541466" y="55379"/>
                  </a:cubicBezTo>
                  <a:lnTo>
                    <a:pt x="541466" y="424803"/>
                  </a:lnTo>
                  <a:cubicBezTo>
                    <a:pt x="541466" y="439491"/>
                    <a:pt x="535631" y="453577"/>
                    <a:pt x="525246" y="463962"/>
                  </a:cubicBezTo>
                  <a:cubicBezTo>
                    <a:pt x="514860" y="474348"/>
                    <a:pt x="500774" y="480182"/>
                    <a:pt x="486087" y="480182"/>
                  </a:cubicBezTo>
                  <a:lnTo>
                    <a:pt x="55379" y="480182"/>
                  </a:lnTo>
                  <a:cubicBezTo>
                    <a:pt x="40691" y="480182"/>
                    <a:pt x="26606" y="474348"/>
                    <a:pt x="16220" y="463962"/>
                  </a:cubicBezTo>
                  <a:cubicBezTo>
                    <a:pt x="5835" y="453577"/>
                    <a:pt x="0" y="439491"/>
                    <a:pt x="0" y="424803"/>
                  </a:cubicBezTo>
                  <a:lnTo>
                    <a:pt x="0" y="55379"/>
                  </a:lnTo>
                  <a:cubicBezTo>
                    <a:pt x="0" y="40691"/>
                    <a:pt x="5835" y="26606"/>
                    <a:pt x="16220" y="16220"/>
                  </a:cubicBezTo>
                  <a:cubicBezTo>
                    <a:pt x="26606" y="5835"/>
                    <a:pt x="40691" y="0"/>
                    <a:pt x="55379" y="0"/>
                  </a:cubicBezTo>
                  <a:close/>
                </a:path>
              </a:pathLst>
            </a:custGeom>
            <a:blipFill>
              <a:blip r:embed="rId4"/>
              <a:stretch>
                <a:fillRect l="0" t="-6381" r="0" b="-6381"/>
              </a:stretch>
            </a:blipFill>
          </p:spPr>
        </p:sp>
      </p:grpSp>
      <p:sp>
        <p:nvSpPr>
          <p:cNvPr name="Freeform 22" id="22"/>
          <p:cNvSpPr/>
          <p:nvPr/>
        </p:nvSpPr>
        <p:spPr>
          <a:xfrm flipH="false" flipV="false" rot="0">
            <a:off x="17259300" y="7708587"/>
            <a:ext cx="601510" cy="601510"/>
          </a:xfrm>
          <a:custGeom>
            <a:avLst/>
            <a:gdLst/>
            <a:ahLst/>
            <a:cxnLst/>
            <a:rect r="r" b="b" t="t" l="l"/>
            <a:pathLst>
              <a:path h="601510" w="601510">
                <a:moveTo>
                  <a:pt x="0" y="0"/>
                </a:moveTo>
                <a:lnTo>
                  <a:pt x="601510" y="0"/>
                </a:lnTo>
                <a:lnTo>
                  <a:pt x="601510" y="601511"/>
                </a:lnTo>
                <a:lnTo>
                  <a:pt x="0" y="601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7"/>
            <a:stretch>
              <a:fillRect l="0" t="0" r="0" b="0"/>
            </a:stretch>
          </a:blipFill>
        </p:spPr>
      </p:sp>
      <p:sp>
        <p:nvSpPr>
          <p:cNvPr name="TextBox 24" id="24"/>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5" id="25"/>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6" id="26"/>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7" id="27"/>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8" id="28"/>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29" id="29"/>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0" id="30"/>
          <p:cNvSpPr txBox="true"/>
          <p:nvPr/>
        </p:nvSpPr>
        <p:spPr>
          <a:xfrm rot="0">
            <a:off x="5352366" y="7740888"/>
            <a:ext cx="11428807" cy="2321560"/>
          </a:xfrm>
          <a:prstGeom prst="rect">
            <a:avLst/>
          </a:prstGeom>
        </p:spPr>
        <p:txBody>
          <a:bodyPr anchor="t" rtlCol="false" tIns="0" lIns="0" bIns="0" rIns="0">
            <a:spAutoFit/>
          </a:bodyPr>
          <a:lstStyle/>
          <a:p>
            <a:pPr algn="l">
              <a:lnSpc>
                <a:spcPts val="3639"/>
              </a:lnSpc>
            </a:pPr>
            <a:r>
              <a:rPr lang="en-US" sz="2599" spc="-103" b="true">
                <a:solidFill>
                  <a:srgbClr val="FFDE59"/>
                </a:solidFill>
                <a:latin typeface="Poppins Bold"/>
                <a:ea typeface="Poppins Bold"/>
                <a:cs typeface="Poppins Bold"/>
                <a:sym typeface="Poppins Bold"/>
              </a:rPr>
              <a:t>Real-World Operational Challenges:</a:t>
            </a:r>
          </a:p>
          <a:p>
            <a:pPr algn="l">
              <a:lnSpc>
                <a:spcPts val="2939"/>
              </a:lnSpc>
              <a:spcBef>
                <a:spcPct val="0"/>
              </a:spcBef>
            </a:pPr>
            <a:r>
              <a:rPr lang="en-US" sz="2099" spc="-83">
                <a:solidFill>
                  <a:srgbClr val="FFFFFF"/>
                </a:solidFill>
                <a:latin typeface="Poppins"/>
                <a:ea typeface="Poppins"/>
                <a:cs typeface="Poppins"/>
                <a:sym typeface="Poppins"/>
              </a:rPr>
              <a:t> In practice, production lines face unexpected machine breakdowns, operator fatigue, and supply chain disruptions that are not captured in historical data. Coordination between maintenance, operations, and quality teams can also cause delays and reduce overall efficiency.</a:t>
            </a:r>
          </a:p>
          <a:p>
            <a:pPr algn="l">
              <a:lnSpc>
                <a:spcPts val="2939"/>
              </a:lnSpc>
              <a:spcBef>
                <a:spcPct val="0"/>
              </a:spcBef>
            </a:pPr>
          </a:p>
        </p:txBody>
      </p:sp>
      <p:sp>
        <p:nvSpPr>
          <p:cNvPr name="TextBox 31" id="31"/>
          <p:cNvSpPr txBox="true"/>
          <p:nvPr/>
        </p:nvSpPr>
        <p:spPr>
          <a:xfrm rot="0">
            <a:off x="1028700" y="2236470"/>
            <a:ext cx="8010387" cy="2907030"/>
          </a:xfrm>
          <a:prstGeom prst="rect">
            <a:avLst/>
          </a:prstGeom>
        </p:spPr>
        <p:txBody>
          <a:bodyPr anchor="t" rtlCol="false" tIns="0" lIns="0" bIns="0" rIns="0">
            <a:spAutoFit/>
          </a:bodyPr>
          <a:lstStyle/>
          <a:p>
            <a:pPr algn="l" marL="0" indent="0" lvl="0">
              <a:lnSpc>
                <a:spcPts val="10560"/>
              </a:lnSpc>
              <a:spcBef>
                <a:spcPct val="0"/>
              </a:spcBef>
            </a:pPr>
            <a:r>
              <a:rPr lang="en-US" b="true" sz="12000" spc="-600">
                <a:solidFill>
                  <a:srgbClr val="FFDE59"/>
                </a:solidFill>
                <a:latin typeface="Poppins Semi-Bold"/>
                <a:ea typeface="Poppins Semi-Bold"/>
                <a:cs typeface="Poppins Semi-Bold"/>
                <a:sym typeface="Poppins Semi-Bold"/>
              </a:rPr>
              <a:t> Limit</a:t>
            </a:r>
            <a:r>
              <a:rPr lang="en-US" b="true" sz="12000" spc="-600" strike="noStrike" u="none">
                <a:solidFill>
                  <a:srgbClr val="FFDE59"/>
                </a:solidFill>
                <a:latin typeface="Poppins Semi-Bold"/>
                <a:ea typeface="Poppins Semi-Bold"/>
                <a:cs typeface="Poppins Semi-Bold"/>
                <a:sym typeface="Poppins Semi-Bold"/>
              </a:rPr>
              <a:t>ations</a:t>
            </a:r>
          </a:p>
        </p:txBody>
      </p:sp>
      <p:sp>
        <p:nvSpPr>
          <p:cNvPr name="TextBox 32" id="32"/>
          <p:cNvSpPr txBox="true"/>
          <p:nvPr/>
        </p:nvSpPr>
        <p:spPr>
          <a:xfrm rot="0">
            <a:off x="5352366" y="6092199"/>
            <a:ext cx="2445083" cy="424816"/>
          </a:xfrm>
          <a:prstGeom prst="rect">
            <a:avLst/>
          </a:prstGeom>
        </p:spPr>
        <p:txBody>
          <a:bodyPr anchor="t" rtlCol="false" tIns="0" lIns="0" bIns="0" rIns="0">
            <a:spAutoFit/>
          </a:bodyPr>
          <a:lstStyle/>
          <a:p>
            <a:pPr algn="l">
              <a:lnSpc>
                <a:spcPts val="3359"/>
              </a:lnSpc>
              <a:spcBef>
                <a:spcPct val="0"/>
              </a:spcBef>
            </a:pPr>
            <a:r>
              <a:rPr lang="en-US" sz="2399" spc="-95">
                <a:solidFill>
                  <a:srgbClr val="FFFFFF"/>
                </a:solidFill>
                <a:latin typeface="Poppins"/>
                <a:ea typeface="Poppins"/>
                <a:cs typeface="Poppins"/>
                <a:sym typeface="Poppins"/>
              </a:rPr>
              <a:t>Disadvantages</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3373710" y="2419028"/>
            <a:ext cx="3689881" cy="3528024"/>
            <a:chOff x="0" y="0"/>
            <a:chExt cx="6318617" cy="6041450"/>
          </a:xfrm>
        </p:grpSpPr>
        <p:sp>
          <p:nvSpPr>
            <p:cNvPr name="Freeform 19" id="19"/>
            <p:cNvSpPr/>
            <p:nvPr/>
          </p:nvSpPr>
          <p:spPr>
            <a:xfrm flipH="false" flipV="false" rot="0">
              <a:off x="0" y="0"/>
              <a:ext cx="6318617" cy="6041450"/>
            </a:xfrm>
            <a:custGeom>
              <a:avLst/>
              <a:gdLst/>
              <a:ahLst/>
              <a:cxnLst/>
              <a:rect r="r" b="b" t="t" l="l"/>
              <a:pathLst>
                <a:path h="6041450" w="6318617">
                  <a:moveTo>
                    <a:pt x="0" y="5735350"/>
                  </a:moveTo>
                  <a:lnTo>
                    <a:pt x="0" y="306100"/>
                  </a:lnTo>
                  <a:cubicBezTo>
                    <a:pt x="0" y="136940"/>
                    <a:pt x="214833" y="0"/>
                    <a:pt x="480215" y="0"/>
                  </a:cubicBezTo>
                  <a:lnTo>
                    <a:pt x="5838402" y="0"/>
                  </a:lnTo>
                  <a:cubicBezTo>
                    <a:pt x="6103784" y="0"/>
                    <a:pt x="6318617" y="137745"/>
                    <a:pt x="6318617" y="306100"/>
                  </a:cubicBezTo>
                  <a:lnTo>
                    <a:pt x="6318617" y="5735350"/>
                  </a:lnTo>
                  <a:cubicBezTo>
                    <a:pt x="6318617" y="5904510"/>
                    <a:pt x="6103784" y="6041450"/>
                    <a:pt x="5838402" y="6041450"/>
                  </a:cubicBezTo>
                  <a:lnTo>
                    <a:pt x="480215" y="6041450"/>
                  </a:lnTo>
                  <a:cubicBezTo>
                    <a:pt x="216097" y="6041450"/>
                    <a:pt x="0" y="5904510"/>
                    <a:pt x="0" y="5735350"/>
                  </a:cubicBezTo>
                  <a:close/>
                </a:path>
              </a:pathLst>
            </a:custGeom>
            <a:blipFill>
              <a:blip r:embed="rId3"/>
              <a:stretch>
                <a:fillRect l="0" t="-2293" r="0" b="-2293"/>
              </a:stretch>
            </a:blipFill>
          </p:spPr>
        </p:sp>
      </p:grpSp>
      <p:grpSp>
        <p:nvGrpSpPr>
          <p:cNvPr name="Group 20" id="20"/>
          <p:cNvGrpSpPr/>
          <p:nvPr/>
        </p:nvGrpSpPr>
        <p:grpSpPr>
          <a:xfrm rot="0">
            <a:off x="1028700" y="2419028"/>
            <a:ext cx="8115300" cy="1547237"/>
            <a:chOff x="0" y="0"/>
            <a:chExt cx="2137363" cy="407503"/>
          </a:xfrm>
        </p:grpSpPr>
        <p:sp>
          <p:nvSpPr>
            <p:cNvPr name="Freeform 21" id="21"/>
            <p:cNvSpPr/>
            <p:nvPr/>
          </p:nvSpPr>
          <p:spPr>
            <a:xfrm flipH="false" flipV="false" rot="0">
              <a:off x="0" y="0"/>
              <a:ext cx="2137363" cy="407503"/>
            </a:xfrm>
            <a:custGeom>
              <a:avLst/>
              <a:gdLst/>
              <a:ahLst/>
              <a:cxnLst/>
              <a:rect r="r" b="b" t="t" l="l"/>
              <a:pathLst>
                <a:path h="407503" w="2137363">
                  <a:moveTo>
                    <a:pt x="23850" y="0"/>
                  </a:moveTo>
                  <a:lnTo>
                    <a:pt x="2113513" y="0"/>
                  </a:lnTo>
                  <a:cubicBezTo>
                    <a:pt x="2119839" y="0"/>
                    <a:pt x="2125905" y="2513"/>
                    <a:pt x="2130378" y="6985"/>
                  </a:cubicBezTo>
                  <a:cubicBezTo>
                    <a:pt x="2134850" y="11458"/>
                    <a:pt x="2137363" y="17524"/>
                    <a:pt x="2137363" y="23850"/>
                  </a:cubicBezTo>
                  <a:lnTo>
                    <a:pt x="2137363" y="383653"/>
                  </a:lnTo>
                  <a:cubicBezTo>
                    <a:pt x="2137363" y="389978"/>
                    <a:pt x="2134850" y="396045"/>
                    <a:pt x="2130378" y="400517"/>
                  </a:cubicBezTo>
                  <a:cubicBezTo>
                    <a:pt x="2125905" y="404990"/>
                    <a:pt x="2119839" y="407503"/>
                    <a:pt x="2113513" y="407503"/>
                  </a:cubicBezTo>
                  <a:lnTo>
                    <a:pt x="23850" y="407503"/>
                  </a:lnTo>
                  <a:cubicBezTo>
                    <a:pt x="17524" y="407503"/>
                    <a:pt x="11458" y="404990"/>
                    <a:pt x="6985" y="400517"/>
                  </a:cubicBezTo>
                  <a:cubicBezTo>
                    <a:pt x="2513" y="396045"/>
                    <a:pt x="0" y="389978"/>
                    <a:pt x="0" y="383653"/>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22" id="22"/>
            <p:cNvSpPr txBox="true"/>
            <p:nvPr/>
          </p:nvSpPr>
          <p:spPr>
            <a:xfrm>
              <a:off x="0" y="-57150"/>
              <a:ext cx="2137363" cy="464653"/>
            </a:xfrm>
            <a:prstGeom prst="rect">
              <a:avLst/>
            </a:prstGeom>
          </p:spPr>
          <p:txBody>
            <a:bodyPr anchor="ctr" rtlCol="false" tIns="50800" lIns="50800" bIns="50800" rIns="50800"/>
            <a:lstStyle/>
            <a:p>
              <a:pPr algn="ctr">
                <a:lnSpc>
                  <a:spcPts val="2379"/>
                </a:lnSpc>
              </a:pPr>
            </a:p>
          </p:txBody>
        </p:sp>
      </p:grpSp>
      <p:sp>
        <p:nvSpPr>
          <p:cNvPr name="Freeform 23" id="23"/>
          <p:cNvSpPr/>
          <p:nvPr/>
        </p:nvSpPr>
        <p:spPr>
          <a:xfrm flipH="false" flipV="false" rot="0">
            <a:off x="10386586" y="4874165"/>
            <a:ext cx="872493" cy="872493"/>
          </a:xfrm>
          <a:custGeom>
            <a:avLst/>
            <a:gdLst/>
            <a:ahLst/>
            <a:cxnLst/>
            <a:rect r="r" b="b" t="t" l="l"/>
            <a:pathLst>
              <a:path h="872493" w="872493">
                <a:moveTo>
                  <a:pt x="0" y="0"/>
                </a:moveTo>
                <a:lnTo>
                  <a:pt x="872493" y="0"/>
                </a:lnTo>
                <a:lnTo>
                  <a:pt x="872493" y="872493"/>
                </a:lnTo>
                <a:lnTo>
                  <a:pt x="0" y="8724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1028700" y="4183039"/>
            <a:ext cx="8115300" cy="1547237"/>
            <a:chOff x="0" y="0"/>
            <a:chExt cx="2137363" cy="407503"/>
          </a:xfrm>
        </p:grpSpPr>
        <p:sp>
          <p:nvSpPr>
            <p:cNvPr name="Freeform 25" id="25"/>
            <p:cNvSpPr/>
            <p:nvPr/>
          </p:nvSpPr>
          <p:spPr>
            <a:xfrm flipH="false" flipV="false" rot="0">
              <a:off x="0" y="0"/>
              <a:ext cx="2137363" cy="407503"/>
            </a:xfrm>
            <a:custGeom>
              <a:avLst/>
              <a:gdLst/>
              <a:ahLst/>
              <a:cxnLst/>
              <a:rect r="r" b="b" t="t" l="l"/>
              <a:pathLst>
                <a:path h="407503" w="2137363">
                  <a:moveTo>
                    <a:pt x="23850" y="0"/>
                  </a:moveTo>
                  <a:lnTo>
                    <a:pt x="2113513" y="0"/>
                  </a:lnTo>
                  <a:cubicBezTo>
                    <a:pt x="2119839" y="0"/>
                    <a:pt x="2125905" y="2513"/>
                    <a:pt x="2130378" y="6985"/>
                  </a:cubicBezTo>
                  <a:cubicBezTo>
                    <a:pt x="2134850" y="11458"/>
                    <a:pt x="2137363" y="17524"/>
                    <a:pt x="2137363" y="23850"/>
                  </a:cubicBezTo>
                  <a:lnTo>
                    <a:pt x="2137363" y="383653"/>
                  </a:lnTo>
                  <a:cubicBezTo>
                    <a:pt x="2137363" y="389978"/>
                    <a:pt x="2134850" y="396045"/>
                    <a:pt x="2130378" y="400517"/>
                  </a:cubicBezTo>
                  <a:cubicBezTo>
                    <a:pt x="2125905" y="404990"/>
                    <a:pt x="2119839" y="407503"/>
                    <a:pt x="2113513" y="407503"/>
                  </a:cubicBezTo>
                  <a:lnTo>
                    <a:pt x="23850" y="407503"/>
                  </a:lnTo>
                  <a:cubicBezTo>
                    <a:pt x="17524" y="407503"/>
                    <a:pt x="11458" y="404990"/>
                    <a:pt x="6985" y="400517"/>
                  </a:cubicBezTo>
                  <a:cubicBezTo>
                    <a:pt x="2513" y="396045"/>
                    <a:pt x="0" y="389978"/>
                    <a:pt x="0" y="383653"/>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26" id="26"/>
            <p:cNvSpPr txBox="true"/>
            <p:nvPr/>
          </p:nvSpPr>
          <p:spPr>
            <a:xfrm>
              <a:off x="0" y="-57150"/>
              <a:ext cx="2137363" cy="464653"/>
            </a:xfrm>
            <a:prstGeom prst="rect">
              <a:avLst/>
            </a:prstGeom>
          </p:spPr>
          <p:txBody>
            <a:bodyPr anchor="ctr" rtlCol="false" tIns="50800" lIns="50800" bIns="50800" rIns="50800"/>
            <a:lstStyle/>
            <a:p>
              <a:pPr algn="ctr">
                <a:lnSpc>
                  <a:spcPts val="2379"/>
                </a:lnSpc>
              </a:pPr>
            </a:p>
          </p:txBody>
        </p:sp>
      </p:grpSp>
      <p:grpSp>
        <p:nvGrpSpPr>
          <p:cNvPr name="Group 27" id="27"/>
          <p:cNvGrpSpPr/>
          <p:nvPr/>
        </p:nvGrpSpPr>
        <p:grpSpPr>
          <a:xfrm rot="0">
            <a:off x="1028700" y="5947051"/>
            <a:ext cx="8115300" cy="1547237"/>
            <a:chOff x="0" y="0"/>
            <a:chExt cx="2137363" cy="407503"/>
          </a:xfrm>
        </p:grpSpPr>
        <p:sp>
          <p:nvSpPr>
            <p:cNvPr name="Freeform 28" id="28"/>
            <p:cNvSpPr/>
            <p:nvPr/>
          </p:nvSpPr>
          <p:spPr>
            <a:xfrm flipH="false" flipV="false" rot="0">
              <a:off x="0" y="0"/>
              <a:ext cx="2137363" cy="407503"/>
            </a:xfrm>
            <a:custGeom>
              <a:avLst/>
              <a:gdLst/>
              <a:ahLst/>
              <a:cxnLst/>
              <a:rect r="r" b="b" t="t" l="l"/>
              <a:pathLst>
                <a:path h="407503" w="2137363">
                  <a:moveTo>
                    <a:pt x="23850" y="0"/>
                  </a:moveTo>
                  <a:lnTo>
                    <a:pt x="2113513" y="0"/>
                  </a:lnTo>
                  <a:cubicBezTo>
                    <a:pt x="2119839" y="0"/>
                    <a:pt x="2125905" y="2513"/>
                    <a:pt x="2130378" y="6985"/>
                  </a:cubicBezTo>
                  <a:cubicBezTo>
                    <a:pt x="2134850" y="11458"/>
                    <a:pt x="2137363" y="17524"/>
                    <a:pt x="2137363" y="23850"/>
                  </a:cubicBezTo>
                  <a:lnTo>
                    <a:pt x="2137363" y="383653"/>
                  </a:lnTo>
                  <a:cubicBezTo>
                    <a:pt x="2137363" y="389978"/>
                    <a:pt x="2134850" y="396045"/>
                    <a:pt x="2130378" y="400517"/>
                  </a:cubicBezTo>
                  <a:cubicBezTo>
                    <a:pt x="2125905" y="404990"/>
                    <a:pt x="2119839" y="407503"/>
                    <a:pt x="2113513" y="407503"/>
                  </a:cubicBezTo>
                  <a:lnTo>
                    <a:pt x="23850" y="407503"/>
                  </a:lnTo>
                  <a:cubicBezTo>
                    <a:pt x="17524" y="407503"/>
                    <a:pt x="11458" y="404990"/>
                    <a:pt x="6985" y="400517"/>
                  </a:cubicBezTo>
                  <a:cubicBezTo>
                    <a:pt x="2513" y="396045"/>
                    <a:pt x="0" y="389978"/>
                    <a:pt x="0" y="383653"/>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29" id="29"/>
            <p:cNvSpPr txBox="true"/>
            <p:nvPr/>
          </p:nvSpPr>
          <p:spPr>
            <a:xfrm>
              <a:off x="0" y="-57150"/>
              <a:ext cx="2137363" cy="464653"/>
            </a:xfrm>
            <a:prstGeom prst="rect">
              <a:avLst/>
            </a:prstGeom>
          </p:spPr>
          <p:txBody>
            <a:bodyPr anchor="ctr" rtlCol="false" tIns="50800" lIns="50800" bIns="50800" rIns="50800"/>
            <a:lstStyle/>
            <a:p>
              <a:pPr algn="ctr">
                <a:lnSpc>
                  <a:spcPts val="2379"/>
                </a:lnSpc>
              </a:pPr>
            </a:p>
          </p:txBody>
        </p:sp>
      </p:grpSp>
      <p:grpSp>
        <p:nvGrpSpPr>
          <p:cNvPr name="Group 30" id="30"/>
          <p:cNvGrpSpPr/>
          <p:nvPr/>
        </p:nvGrpSpPr>
        <p:grpSpPr>
          <a:xfrm rot="0">
            <a:off x="1028700" y="7711063"/>
            <a:ext cx="8115300" cy="1547237"/>
            <a:chOff x="0" y="0"/>
            <a:chExt cx="2137363" cy="407503"/>
          </a:xfrm>
        </p:grpSpPr>
        <p:sp>
          <p:nvSpPr>
            <p:cNvPr name="Freeform 31" id="31"/>
            <p:cNvSpPr/>
            <p:nvPr/>
          </p:nvSpPr>
          <p:spPr>
            <a:xfrm flipH="false" flipV="false" rot="0">
              <a:off x="0" y="0"/>
              <a:ext cx="2137363" cy="407503"/>
            </a:xfrm>
            <a:custGeom>
              <a:avLst/>
              <a:gdLst/>
              <a:ahLst/>
              <a:cxnLst/>
              <a:rect r="r" b="b" t="t" l="l"/>
              <a:pathLst>
                <a:path h="407503" w="2137363">
                  <a:moveTo>
                    <a:pt x="23850" y="0"/>
                  </a:moveTo>
                  <a:lnTo>
                    <a:pt x="2113513" y="0"/>
                  </a:lnTo>
                  <a:cubicBezTo>
                    <a:pt x="2119839" y="0"/>
                    <a:pt x="2125905" y="2513"/>
                    <a:pt x="2130378" y="6985"/>
                  </a:cubicBezTo>
                  <a:cubicBezTo>
                    <a:pt x="2134850" y="11458"/>
                    <a:pt x="2137363" y="17524"/>
                    <a:pt x="2137363" y="23850"/>
                  </a:cubicBezTo>
                  <a:lnTo>
                    <a:pt x="2137363" y="383653"/>
                  </a:lnTo>
                  <a:cubicBezTo>
                    <a:pt x="2137363" y="389978"/>
                    <a:pt x="2134850" y="396045"/>
                    <a:pt x="2130378" y="400517"/>
                  </a:cubicBezTo>
                  <a:cubicBezTo>
                    <a:pt x="2125905" y="404990"/>
                    <a:pt x="2119839" y="407503"/>
                    <a:pt x="2113513" y="407503"/>
                  </a:cubicBezTo>
                  <a:lnTo>
                    <a:pt x="23850" y="407503"/>
                  </a:lnTo>
                  <a:cubicBezTo>
                    <a:pt x="17524" y="407503"/>
                    <a:pt x="11458" y="404990"/>
                    <a:pt x="6985" y="400517"/>
                  </a:cubicBezTo>
                  <a:cubicBezTo>
                    <a:pt x="2513" y="396045"/>
                    <a:pt x="0" y="389978"/>
                    <a:pt x="0" y="383653"/>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32" id="32"/>
            <p:cNvSpPr txBox="true"/>
            <p:nvPr/>
          </p:nvSpPr>
          <p:spPr>
            <a:xfrm>
              <a:off x="0" y="-57150"/>
              <a:ext cx="2137363" cy="464653"/>
            </a:xfrm>
            <a:prstGeom prst="rect">
              <a:avLst/>
            </a:prstGeom>
          </p:spPr>
          <p:txBody>
            <a:bodyPr anchor="ctr" rtlCol="false" tIns="50800" lIns="50800" bIns="50800" rIns="50800"/>
            <a:lstStyle/>
            <a:p>
              <a:pPr algn="ctr">
                <a:lnSpc>
                  <a:spcPts val="2379"/>
                </a:lnSpc>
              </a:pPr>
            </a:p>
          </p:txBody>
        </p:sp>
      </p:grpSp>
      <p:sp>
        <p:nvSpPr>
          <p:cNvPr name="Freeform 33" id="33"/>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6"/>
            <a:stretch>
              <a:fillRect l="0" t="0" r="0" b="0"/>
            </a:stretch>
          </a:blipFill>
        </p:spPr>
      </p:sp>
      <p:sp>
        <p:nvSpPr>
          <p:cNvPr name="TextBox 34" id="34"/>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35" id="35"/>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36" id="36"/>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7" id="37"/>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8" id="38"/>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9" id="39"/>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40" id="40"/>
          <p:cNvSpPr txBox="true"/>
          <p:nvPr/>
        </p:nvSpPr>
        <p:spPr>
          <a:xfrm rot="0">
            <a:off x="10233526" y="7844413"/>
            <a:ext cx="7631822" cy="841121"/>
          </a:xfrm>
          <a:prstGeom prst="rect">
            <a:avLst/>
          </a:prstGeom>
        </p:spPr>
        <p:txBody>
          <a:bodyPr anchor="t" rtlCol="false" tIns="0" lIns="0" bIns="0" rIns="0">
            <a:spAutoFit/>
          </a:bodyPr>
          <a:lstStyle/>
          <a:p>
            <a:pPr algn="l">
              <a:lnSpc>
                <a:spcPts val="5631"/>
              </a:lnSpc>
              <a:spcBef>
                <a:spcPct val="0"/>
              </a:spcBef>
            </a:pPr>
            <a:r>
              <a:rPr lang="en-US" b="true" sz="6399" spc="-319">
                <a:solidFill>
                  <a:srgbClr val="FFDE59"/>
                </a:solidFill>
                <a:latin typeface="Poppins Semi-Bold"/>
                <a:ea typeface="Poppins Semi-Bold"/>
                <a:cs typeface="Poppins Semi-Bold"/>
                <a:sym typeface="Poppins Semi-Bold"/>
              </a:rPr>
              <a:t>Recomm</a:t>
            </a:r>
            <a:r>
              <a:rPr lang="en-US" b="true" sz="6399" spc="-319" strike="noStrike" u="none">
                <a:solidFill>
                  <a:srgbClr val="FFDE59"/>
                </a:solidFill>
                <a:latin typeface="Poppins Semi-Bold"/>
                <a:ea typeface="Poppins Semi-Bold"/>
                <a:cs typeface="Poppins Semi-Bold"/>
                <a:sym typeface="Poppins Semi-Bold"/>
              </a:rPr>
              <a:t>e</a:t>
            </a:r>
            <a:r>
              <a:rPr lang="en-US" b="true" sz="6399" spc="-319" strike="noStrike" u="none">
                <a:solidFill>
                  <a:srgbClr val="FFDE59"/>
                </a:solidFill>
                <a:latin typeface="Poppins Semi-Bold"/>
                <a:ea typeface="Poppins Semi-Bold"/>
                <a:cs typeface="Poppins Semi-Bold"/>
                <a:sym typeface="Poppins Semi-Bold"/>
              </a:rPr>
              <a:t>ndation</a:t>
            </a:r>
            <a:r>
              <a:rPr lang="en-US" b="true" sz="6399" spc="-319" strike="noStrike" u="none">
                <a:solidFill>
                  <a:srgbClr val="FFDE59"/>
                </a:solidFill>
                <a:latin typeface="Poppins Semi-Bold"/>
                <a:ea typeface="Poppins Semi-Bold"/>
                <a:cs typeface="Poppins Semi-Bold"/>
                <a:sym typeface="Poppins Semi-Bold"/>
              </a:rPr>
              <a:t>s</a:t>
            </a:r>
          </a:p>
        </p:txBody>
      </p:sp>
      <p:sp>
        <p:nvSpPr>
          <p:cNvPr name="TextBox 41" id="41"/>
          <p:cNvSpPr txBox="true"/>
          <p:nvPr/>
        </p:nvSpPr>
        <p:spPr>
          <a:xfrm rot="0">
            <a:off x="10386586" y="2433029"/>
            <a:ext cx="2987125" cy="1263016"/>
          </a:xfrm>
          <a:prstGeom prst="rect">
            <a:avLst/>
          </a:prstGeom>
        </p:spPr>
        <p:txBody>
          <a:bodyPr anchor="t" rtlCol="false" tIns="0" lIns="0" bIns="0" rIns="0">
            <a:spAutoFit/>
          </a:bodyPr>
          <a:lstStyle/>
          <a:p>
            <a:pPr algn="l">
              <a:lnSpc>
                <a:spcPts val="3359"/>
              </a:lnSpc>
              <a:spcBef>
                <a:spcPct val="0"/>
              </a:spcBef>
            </a:pPr>
            <a:r>
              <a:rPr lang="en-US" sz="2399" spc="-95">
                <a:solidFill>
                  <a:srgbClr val="FFFFFF"/>
                </a:solidFill>
                <a:latin typeface="Poppins"/>
                <a:ea typeface="Poppins"/>
                <a:cs typeface="Poppins"/>
                <a:sym typeface="Poppins"/>
              </a:rPr>
              <a:t>Efficient and Sustainable Recommendations</a:t>
            </a:r>
          </a:p>
        </p:txBody>
      </p:sp>
      <p:sp>
        <p:nvSpPr>
          <p:cNvPr name="TextBox 42" id="42"/>
          <p:cNvSpPr txBox="true"/>
          <p:nvPr/>
        </p:nvSpPr>
        <p:spPr>
          <a:xfrm rot="0">
            <a:off x="1575914" y="2905626"/>
            <a:ext cx="7020872" cy="604520"/>
          </a:xfrm>
          <a:prstGeom prst="rect">
            <a:avLst/>
          </a:prstGeom>
        </p:spPr>
        <p:txBody>
          <a:bodyPr anchor="t" rtlCol="false" tIns="0" lIns="0" bIns="0" rIns="0">
            <a:spAutoFit/>
          </a:bodyPr>
          <a:lstStyle/>
          <a:p>
            <a:pPr algn="l">
              <a:lnSpc>
                <a:spcPts val="2379"/>
              </a:lnSpc>
            </a:pPr>
            <a:r>
              <a:rPr lang="en-US" sz="1699" spc="-67">
                <a:solidFill>
                  <a:srgbClr val="FFFFFF"/>
                </a:solidFill>
                <a:latin typeface="Poppins"/>
                <a:ea typeface="Poppins"/>
                <a:cs typeface="Poppins"/>
                <a:sym typeface="Poppins"/>
              </a:rPr>
              <a:t>Implement preventive maintenance schedules guided by model insights to reduce unplanned downtime.</a:t>
            </a:r>
          </a:p>
        </p:txBody>
      </p:sp>
      <p:sp>
        <p:nvSpPr>
          <p:cNvPr name="TextBox 43" id="43"/>
          <p:cNvSpPr txBox="true"/>
          <p:nvPr/>
        </p:nvSpPr>
        <p:spPr>
          <a:xfrm rot="0">
            <a:off x="1575914" y="4625823"/>
            <a:ext cx="7020872" cy="604520"/>
          </a:xfrm>
          <a:prstGeom prst="rect">
            <a:avLst/>
          </a:prstGeom>
        </p:spPr>
        <p:txBody>
          <a:bodyPr anchor="t" rtlCol="false" tIns="0" lIns="0" bIns="0" rIns="0">
            <a:spAutoFit/>
          </a:bodyPr>
          <a:lstStyle/>
          <a:p>
            <a:pPr algn="l">
              <a:lnSpc>
                <a:spcPts val="2379"/>
              </a:lnSpc>
            </a:pPr>
            <a:r>
              <a:rPr lang="en-US" sz="1699" spc="-67">
                <a:solidFill>
                  <a:srgbClr val="FFFFFF"/>
                </a:solidFill>
                <a:latin typeface="Poppins"/>
                <a:ea typeface="Poppins"/>
                <a:cs typeface="Poppins"/>
                <a:sym typeface="Poppins"/>
              </a:rPr>
              <a:t>Provide operator training programs focused on high-risk tasks identified by the predictive model.</a:t>
            </a:r>
          </a:p>
        </p:txBody>
      </p:sp>
      <p:sp>
        <p:nvSpPr>
          <p:cNvPr name="TextBox 44" id="44"/>
          <p:cNvSpPr txBox="true"/>
          <p:nvPr/>
        </p:nvSpPr>
        <p:spPr>
          <a:xfrm rot="0">
            <a:off x="1575914" y="6389835"/>
            <a:ext cx="7020872" cy="604520"/>
          </a:xfrm>
          <a:prstGeom prst="rect">
            <a:avLst/>
          </a:prstGeom>
        </p:spPr>
        <p:txBody>
          <a:bodyPr anchor="t" rtlCol="false" tIns="0" lIns="0" bIns="0" rIns="0">
            <a:spAutoFit/>
          </a:bodyPr>
          <a:lstStyle/>
          <a:p>
            <a:pPr algn="l">
              <a:lnSpc>
                <a:spcPts val="2379"/>
              </a:lnSpc>
            </a:pPr>
            <a:r>
              <a:rPr lang="en-US" sz="1699" spc="-67">
                <a:solidFill>
                  <a:srgbClr val="FFFFFF"/>
                </a:solidFill>
                <a:latin typeface="Poppins"/>
                <a:ea typeface="Poppins"/>
                <a:cs typeface="Poppins"/>
                <a:sym typeface="Poppins"/>
              </a:rPr>
              <a:t>Establish standardized data collection processes for more consistent and high-quality inputs.</a:t>
            </a:r>
          </a:p>
        </p:txBody>
      </p:sp>
      <p:sp>
        <p:nvSpPr>
          <p:cNvPr name="TextBox 45" id="45"/>
          <p:cNvSpPr txBox="true"/>
          <p:nvPr/>
        </p:nvSpPr>
        <p:spPr>
          <a:xfrm rot="0">
            <a:off x="1575914" y="8153847"/>
            <a:ext cx="7020872" cy="604520"/>
          </a:xfrm>
          <a:prstGeom prst="rect">
            <a:avLst/>
          </a:prstGeom>
        </p:spPr>
        <p:txBody>
          <a:bodyPr anchor="t" rtlCol="false" tIns="0" lIns="0" bIns="0" rIns="0">
            <a:spAutoFit/>
          </a:bodyPr>
          <a:lstStyle/>
          <a:p>
            <a:pPr algn="l">
              <a:lnSpc>
                <a:spcPts val="2379"/>
              </a:lnSpc>
            </a:pPr>
            <a:r>
              <a:rPr lang="en-US" sz="1699" spc="-67">
                <a:solidFill>
                  <a:srgbClr val="FFFFFF"/>
                </a:solidFill>
                <a:latin typeface="Poppins"/>
                <a:ea typeface="Poppins"/>
                <a:cs typeface="Poppins"/>
                <a:sym typeface="Poppins"/>
              </a:rPr>
              <a:t>Continuously monitor model performance and update the system based on real-world deviations.</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7271717" y="2277392"/>
            <a:ext cx="10528698" cy="7257200"/>
            <a:chOff x="0" y="0"/>
            <a:chExt cx="2772990" cy="1911361"/>
          </a:xfrm>
        </p:grpSpPr>
        <p:sp>
          <p:nvSpPr>
            <p:cNvPr name="Freeform 19" id="19"/>
            <p:cNvSpPr/>
            <p:nvPr/>
          </p:nvSpPr>
          <p:spPr>
            <a:xfrm flipH="false" flipV="false" rot="0">
              <a:off x="0" y="0"/>
              <a:ext cx="2772990" cy="1911361"/>
            </a:xfrm>
            <a:custGeom>
              <a:avLst/>
              <a:gdLst/>
              <a:ahLst/>
              <a:cxnLst/>
              <a:rect r="r" b="b" t="t" l="l"/>
              <a:pathLst>
                <a:path h="1911361" w="2772990">
                  <a:moveTo>
                    <a:pt x="18383" y="0"/>
                  </a:moveTo>
                  <a:lnTo>
                    <a:pt x="2754607" y="0"/>
                  </a:lnTo>
                  <a:cubicBezTo>
                    <a:pt x="2764760" y="0"/>
                    <a:pt x="2772990" y="8230"/>
                    <a:pt x="2772990" y="18383"/>
                  </a:cubicBezTo>
                  <a:lnTo>
                    <a:pt x="2772990" y="1892978"/>
                  </a:lnTo>
                  <a:cubicBezTo>
                    <a:pt x="2772990" y="1903131"/>
                    <a:pt x="2764760" y="1911361"/>
                    <a:pt x="2754607" y="1911361"/>
                  </a:cubicBezTo>
                  <a:lnTo>
                    <a:pt x="18383" y="1911361"/>
                  </a:lnTo>
                  <a:cubicBezTo>
                    <a:pt x="8230" y="1911361"/>
                    <a:pt x="0" y="1903131"/>
                    <a:pt x="0" y="1892978"/>
                  </a:cubicBezTo>
                  <a:lnTo>
                    <a:pt x="0" y="18383"/>
                  </a:lnTo>
                  <a:cubicBezTo>
                    <a:pt x="0" y="8230"/>
                    <a:pt x="8230" y="0"/>
                    <a:pt x="18383" y="0"/>
                  </a:cubicBezTo>
                  <a:close/>
                </a:path>
              </a:pathLst>
            </a:custGeom>
            <a:solidFill>
              <a:srgbClr val="000000">
                <a:alpha val="0"/>
              </a:srgbClr>
            </a:solidFill>
            <a:ln w="9525" cap="rnd">
              <a:solidFill>
                <a:srgbClr val="FFFFFF"/>
              </a:solidFill>
              <a:prstDash val="solid"/>
              <a:round/>
            </a:ln>
          </p:spPr>
        </p:sp>
        <p:sp>
          <p:nvSpPr>
            <p:cNvPr name="TextBox 20" id="20"/>
            <p:cNvSpPr txBox="true"/>
            <p:nvPr/>
          </p:nvSpPr>
          <p:spPr>
            <a:xfrm>
              <a:off x="0" y="-47625"/>
              <a:ext cx="2772990" cy="1958986"/>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588219" y="5445686"/>
            <a:ext cx="6243017" cy="3654941"/>
            <a:chOff x="0" y="0"/>
            <a:chExt cx="967207" cy="566246"/>
          </a:xfrm>
        </p:grpSpPr>
        <p:sp>
          <p:nvSpPr>
            <p:cNvPr name="Freeform 22" id="22"/>
            <p:cNvSpPr/>
            <p:nvPr/>
          </p:nvSpPr>
          <p:spPr>
            <a:xfrm flipH="false" flipV="false" rot="0">
              <a:off x="0" y="0"/>
              <a:ext cx="967207" cy="566246"/>
            </a:xfrm>
            <a:custGeom>
              <a:avLst/>
              <a:gdLst/>
              <a:ahLst/>
              <a:cxnLst/>
              <a:rect r="r" b="b" t="t" l="l"/>
              <a:pathLst>
                <a:path h="566246" w="967207">
                  <a:moveTo>
                    <a:pt x="31002" y="0"/>
                  </a:moveTo>
                  <a:lnTo>
                    <a:pt x="936204" y="0"/>
                  </a:lnTo>
                  <a:cubicBezTo>
                    <a:pt x="944427" y="0"/>
                    <a:pt x="952312" y="3266"/>
                    <a:pt x="958126" y="9080"/>
                  </a:cubicBezTo>
                  <a:cubicBezTo>
                    <a:pt x="963940" y="14894"/>
                    <a:pt x="967207" y="22780"/>
                    <a:pt x="967207" y="31002"/>
                  </a:cubicBezTo>
                  <a:lnTo>
                    <a:pt x="967207" y="535244"/>
                  </a:lnTo>
                  <a:cubicBezTo>
                    <a:pt x="967207" y="543466"/>
                    <a:pt x="963940" y="551352"/>
                    <a:pt x="958126" y="557166"/>
                  </a:cubicBezTo>
                  <a:cubicBezTo>
                    <a:pt x="952312" y="562980"/>
                    <a:pt x="944427" y="566246"/>
                    <a:pt x="936204" y="566246"/>
                  </a:cubicBezTo>
                  <a:lnTo>
                    <a:pt x="31002" y="566246"/>
                  </a:lnTo>
                  <a:cubicBezTo>
                    <a:pt x="22780" y="566246"/>
                    <a:pt x="14894" y="562980"/>
                    <a:pt x="9080" y="557166"/>
                  </a:cubicBezTo>
                  <a:cubicBezTo>
                    <a:pt x="3266" y="551352"/>
                    <a:pt x="0" y="543466"/>
                    <a:pt x="0" y="535244"/>
                  </a:cubicBezTo>
                  <a:lnTo>
                    <a:pt x="0" y="31002"/>
                  </a:lnTo>
                  <a:cubicBezTo>
                    <a:pt x="0" y="22780"/>
                    <a:pt x="3266" y="14894"/>
                    <a:pt x="9080" y="9080"/>
                  </a:cubicBezTo>
                  <a:cubicBezTo>
                    <a:pt x="14894" y="3266"/>
                    <a:pt x="22780" y="0"/>
                    <a:pt x="31002" y="0"/>
                  </a:cubicBezTo>
                  <a:close/>
                </a:path>
              </a:pathLst>
            </a:custGeom>
            <a:blipFill>
              <a:blip r:embed="rId3"/>
              <a:stretch>
                <a:fillRect l="0" t="-35405" r="0" b="-35405"/>
              </a:stretch>
            </a:blipFill>
          </p:spPr>
        </p:sp>
      </p:grpSp>
      <p:sp>
        <p:nvSpPr>
          <p:cNvPr name="Freeform 23" id="23"/>
          <p:cNvSpPr/>
          <p:nvPr/>
        </p:nvSpPr>
        <p:spPr>
          <a:xfrm flipH="false" flipV="false" rot="0">
            <a:off x="6430234" y="9534592"/>
            <a:ext cx="528285" cy="528285"/>
          </a:xfrm>
          <a:custGeom>
            <a:avLst/>
            <a:gdLst/>
            <a:ahLst/>
            <a:cxnLst/>
            <a:rect r="r" b="b" t="t" l="l"/>
            <a:pathLst>
              <a:path h="528285" w="528285">
                <a:moveTo>
                  <a:pt x="0" y="0"/>
                </a:moveTo>
                <a:lnTo>
                  <a:pt x="528285" y="0"/>
                </a:lnTo>
                <a:lnTo>
                  <a:pt x="528285" y="528286"/>
                </a:lnTo>
                <a:lnTo>
                  <a:pt x="0" y="528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6"/>
            <a:stretch>
              <a:fillRect l="0" t="0" r="0" b="0"/>
            </a:stretch>
          </a:blipFill>
        </p:spPr>
      </p:sp>
      <p:sp>
        <p:nvSpPr>
          <p:cNvPr name="TextBox 25" id="25"/>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6" id="26"/>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7" id="27"/>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8" id="28"/>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9" id="29"/>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0" id="30"/>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1" id="31"/>
          <p:cNvSpPr txBox="true"/>
          <p:nvPr/>
        </p:nvSpPr>
        <p:spPr>
          <a:xfrm rot="0">
            <a:off x="7797449" y="5363533"/>
            <a:ext cx="3805352" cy="2376170"/>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Beyond the model, we developed an interactive dashboard to visualize trends, monitor key metrics, and deliver actionable insights. To further enhance operational support, we also implemented a chatbot capable of answering queries and guiding decisions in real-time.</a:t>
            </a:r>
          </a:p>
        </p:txBody>
      </p:sp>
      <p:sp>
        <p:nvSpPr>
          <p:cNvPr name="TextBox 32" id="32"/>
          <p:cNvSpPr txBox="true"/>
          <p:nvPr/>
        </p:nvSpPr>
        <p:spPr>
          <a:xfrm rot="0">
            <a:off x="1028700" y="2458367"/>
            <a:ext cx="6203537" cy="1093851"/>
          </a:xfrm>
          <a:prstGeom prst="rect">
            <a:avLst/>
          </a:prstGeom>
        </p:spPr>
        <p:txBody>
          <a:bodyPr anchor="t" rtlCol="false" tIns="0" lIns="0" bIns="0" rIns="0">
            <a:spAutoFit/>
          </a:bodyPr>
          <a:lstStyle/>
          <a:p>
            <a:pPr algn="l" marL="0" indent="0" lvl="0">
              <a:lnSpc>
                <a:spcPts val="7392"/>
              </a:lnSpc>
              <a:spcBef>
                <a:spcPct val="0"/>
              </a:spcBef>
            </a:pPr>
            <a:r>
              <a:rPr lang="en-US" b="true" sz="8400" spc="-420">
                <a:solidFill>
                  <a:srgbClr val="FFDE59"/>
                </a:solidFill>
                <a:latin typeface="Poppins Semi-Bold"/>
                <a:ea typeface="Poppins Semi-Bold"/>
                <a:cs typeface="Poppins Semi-Bold"/>
                <a:sym typeface="Poppins Semi-Bold"/>
              </a:rPr>
              <a:t>Conclusion</a:t>
            </a:r>
          </a:p>
        </p:txBody>
      </p:sp>
      <p:sp>
        <p:nvSpPr>
          <p:cNvPr name="TextBox 33" id="33"/>
          <p:cNvSpPr txBox="true"/>
          <p:nvPr/>
        </p:nvSpPr>
        <p:spPr>
          <a:xfrm rot="0">
            <a:off x="7867899" y="3298218"/>
            <a:ext cx="3141943" cy="441326"/>
          </a:xfrm>
          <a:prstGeom prst="rect">
            <a:avLst/>
          </a:prstGeom>
        </p:spPr>
        <p:txBody>
          <a:bodyPr anchor="t" rtlCol="false" tIns="0" lIns="0" bIns="0" rIns="0">
            <a:spAutoFit/>
          </a:bodyPr>
          <a:lstStyle/>
          <a:p>
            <a:pPr algn="l">
              <a:lnSpc>
                <a:spcPts val="3499"/>
              </a:lnSpc>
              <a:spcBef>
                <a:spcPct val="0"/>
              </a:spcBef>
            </a:pPr>
            <a:r>
              <a:rPr lang="en-US" b="true" sz="2499" spc="-99">
                <a:solidFill>
                  <a:srgbClr val="FFCC00"/>
                </a:solidFill>
                <a:latin typeface="Poppins Bold"/>
                <a:ea typeface="Poppins Bold"/>
                <a:cs typeface="Poppins Bold"/>
                <a:sym typeface="Poppins Bold"/>
              </a:rPr>
              <a:t>Finally</a:t>
            </a:r>
          </a:p>
        </p:txBody>
      </p:sp>
      <p:sp>
        <p:nvSpPr>
          <p:cNvPr name="TextBox 34" id="34"/>
          <p:cNvSpPr txBox="true"/>
          <p:nvPr/>
        </p:nvSpPr>
        <p:spPr>
          <a:xfrm rot="0">
            <a:off x="12800519" y="2857655"/>
            <a:ext cx="4071173" cy="2376170"/>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This project showcases the true power of combining data, machine learning, and operational knowledge. By meticulously analyzing historical production and downtime data, we built a predictive model that estimates total downtime per batch, helping operators and managers act proactively.</a:t>
            </a:r>
          </a:p>
        </p:txBody>
      </p:sp>
      <p:sp>
        <p:nvSpPr>
          <p:cNvPr name="TextBox 35" id="35"/>
          <p:cNvSpPr txBox="true"/>
          <p:nvPr/>
        </p:nvSpPr>
        <p:spPr>
          <a:xfrm rot="0">
            <a:off x="13119700" y="6843550"/>
            <a:ext cx="3751992" cy="2080895"/>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This project reflects not only the power of our predictive models and dashboards but also the dedication and teamwork behind every insight. It showcases how our combined effort transforms raw production data into actionable, real-world solutions.</a:t>
            </a:r>
          </a:p>
        </p:txBody>
      </p:sp>
      <p:grpSp>
        <p:nvGrpSpPr>
          <p:cNvPr name="Group 36" id="36"/>
          <p:cNvGrpSpPr/>
          <p:nvPr/>
        </p:nvGrpSpPr>
        <p:grpSpPr>
          <a:xfrm rot="0">
            <a:off x="12523588" y="2758092"/>
            <a:ext cx="4540004" cy="2614753"/>
            <a:chOff x="0" y="0"/>
            <a:chExt cx="1195721" cy="688659"/>
          </a:xfrm>
        </p:grpSpPr>
        <p:sp>
          <p:nvSpPr>
            <p:cNvPr name="Freeform 37" id="37"/>
            <p:cNvSpPr/>
            <p:nvPr/>
          </p:nvSpPr>
          <p:spPr>
            <a:xfrm flipH="false" flipV="false" rot="0">
              <a:off x="0" y="0"/>
              <a:ext cx="1195721" cy="688659"/>
            </a:xfrm>
            <a:custGeom>
              <a:avLst/>
              <a:gdLst/>
              <a:ahLst/>
              <a:cxnLst/>
              <a:rect r="r" b="b" t="t" l="l"/>
              <a:pathLst>
                <a:path h="688659" w="1195721">
                  <a:moveTo>
                    <a:pt x="42632" y="0"/>
                  </a:moveTo>
                  <a:lnTo>
                    <a:pt x="1153090" y="0"/>
                  </a:lnTo>
                  <a:cubicBezTo>
                    <a:pt x="1176634" y="0"/>
                    <a:pt x="1195721" y="19087"/>
                    <a:pt x="1195721" y="42632"/>
                  </a:cubicBezTo>
                  <a:lnTo>
                    <a:pt x="1195721" y="646027"/>
                  </a:lnTo>
                  <a:cubicBezTo>
                    <a:pt x="1195721" y="657334"/>
                    <a:pt x="1191230" y="668178"/>
                    <a:pt x="1183235" y="676173"/>
                  </a:cubicBezTo>
                  <a:cubicBezTo>
                    <a:pt x="1175240" y="684168"/>
                    <a:pt x="1164396" y="688659"/>
                    <a:pt x="1153090" y="688659"/>
                  </a:cubicBezTo>
                  <a:lnTo>
                    <a:pt x="42632" y="688659"/>
                  </a:lnTo>
                  <a:cubicBezTo>
                    <a:pt x="31325" y="688659"/>
                    <a:pt x="20482" y="684168"/>
                    <a:pt x="12487" y="676173"/>
                  </a:cubicBezTo>
                  <a:cubicBezTo>
                    <a:pt x="4492" y="668178"/>
                    <a:pt x="0" y="657334"/>
                    <a:pt x="0" y="646027"/>
                  </a:cubicBezTo>
                  <a:lnTo>
                    <a:pt x="0" y="42632"/>
                  </a:lnTo>
                  <a:cubicBezTo>
                    <a:pt x="0" y="31325"/>
                    <a:pt x="4492" y="20482"/>
                    <a:pt x="12487" y="12487"/>
                  </a:cubicBezTo>
                  <a:cubicBezTo>
                    <a:pt x="20482" y="4492"/>
                    <a:pt x="31325" y="0"/>
                    <a:pt x="42632" y="0"/>
                  </a:cubicBezTo>
                  <a:close/>
                </a:path>
              </a:pathLst>
            </a:custGeom>
            <a:solidFill>
              <a:srgbClr val="000000">
                <a:alpha val="0"/>
              </a:srgbClr>
            </a:solidFill>
            <a:ln w="47625" cap="rnd">
              <a:solidFill>
                <a:srgbClr val="FFDE59"/>
              </a:solidFill>
              <a:prstDash val="solid"/>
              <a:round/>
            </a:ln>
          </p:spPr>
        </p:sp>
        <p:sp>
          <p:nvSpPr>
            <p:cNvPr name="TextBox 38" id="38"/>
            <p:cNvSpPr txBox="true"/>
            <p:nvPr/>
          </p:nvSpPr>
          <p:spPr>
            <a:xfrm>
              <a:off x="0" y="-47625"/>
              <a:ext cx="1195721" cy="736284"/>
            </a:xfrm>
            <a:prstGeom prst="rect">
              <a:avLst/>
            </a:prstGeom>
          </p:spPr>
          <p:txBody>
            <a:bodyPr anchor="ctr" rtlCol="false" tIns="50800" lIns="50800" bIns="50800" rIns="50800"/>
            <a:lstStyle/>
            <a:p>
              <a:pPr algn="ctr">
                <a:lnSpc>
                  <a:spcPts val="1960"/>
                </a:lnSpc>
              </a:pPr>
            </a:p>
          </p:txBody>
        </p:sp>
      </p:grpSp>
      <p:grpSp>
        <p:nvGrpSpPr>
          <p:cNvPr name="Group 39" id="39"/>
          <p:cNvGrpSpPr/>
          <p:nvPr/>
        </p:nvGrpSpPr>
        <p:grpSpPr>
          <a:xfrm rot="0">
            <a:off x="12719296" y="6605196"/>
            <a:ext cx="4540004" cy="2614753"/>
            <a:chOff x="0" y="0"/>
            <a:chExt cx="1195721" cy="688659"/>
          </a:xfrm>
        </p:grpSpPr>
        <p:sp>
          <p:nvSpPr>
            <p:cNvPr name="Freeform 40" id="40"/>
            <p:cNvSpPr/>
            <p:nvPr/>
          </p:nvSpPr>
          <p:spPr>
            <a:xfrm flipH="false" flipV="false" rot="0">
              <a:off x="0" y="0"/>
              <a:ext cx="1195721" cy="688659"/>
            </a:xfrm>
            <a:custGeom>
              <a:avLst/>
              <a:gdLst/>
              <a:ahLst/>
              <a:cxnLst/>
              <a:rect r="r" b="b" t="t" l="l"/>
              <a:pathLst>
                <a:path h="688659" w="1195721">
                  <a:moveTo>
                    <a:pt x="42632" y="0"/>
                  </a:moveTo>
                  <a:lnTo>
                    <a:pt x="1153090" y="0"/>
                  </a:lnTo>
                  <a:cubicBezTo>
                    <a:pt x="1176634" y="0"/>
                    <a:pt x="1195721" y="19087"/>
                    <a:pt x="1195721" y="42632"/>
                  </a:cubicBezTo>
                  <a:lnTo>
                    <a:pt x="1195721" y="646027"/>
                  </a:lnTo>
                  <a:cubicBezTo>
                    <a:pt x="1195721" y="657334"/>
                    <a:pt x="1191230" y="668178"/>
                    <a:pt x="1183235" y="676173"/>
                  </a:cubicBezTo>
                  <a:cubicBezTo>
                    <a:pt x="1175240" y="684168"/>
                    <a:pt x="1164396" y="688659"/>
                    <a:pt x="1153090" y="688659"/>
                  </a:cubicBezTo>
                  <a:lnTo>
                    <a:pt x="42632" y="688659"/>
                  </a:lnTo>
                  <a:cubicBezTo>
                    <a:pt x="31325" y="688659"/>
                    <a:pt x="20482" y="684168"/>
                    <a:pt x="12487" y="676173"/>
                  </a:cubicBezTo>
                  <a:cubicBezTo>
                    <a:pt x="4492" y="668178"/>
                    <a:pt x="0" y="657334"/>
                    <a:pt x="0" y="646027"/>
                  </a:cubicBezTo>
                  <a:lnTo>
                    <a:pt x="0" y="42632"/>
                  </a:lnTo>
                  <a:cubicBezTo>
                    <a:pt x="0" y="31325"/>
                    <a:pt x="4492" y="20482"/>
                    <a:pt x="12487" y="12487"/>
                  </a:cubicBezTo>
                  <a:cubicBezTo>
                    <a:pt x="20482" y="4492"/>
                    <a:pt x="31325" y="0"/>
                    <a:pt x="42632" y="0"/>
                  </a:cubicBezTo>
                  <a:close/>
                </a:path>
              </a:pathLst>
            </a:custGeom>
            <a:solidFill>
              <a:srgbClr val="000000">
                <a:alpha val="0"/>
              </a:srgbClr>
            </a:solidFill>
            <a:ln w="47625" cap="rnd">
              <a:solidFill>
                <a:srgbClr val="FFDE59"/>
              </a:solidFill>
              <a:prstDash val="solid"/>
              <a:round/>
            </a:ln>
          </p:spPr>
        </p:sp>
        <p:sp>
          <p:nvSpPr>
            <p:cNvPr name="TextBox 41" id="41"/>
            <p:cNvSpPr txBox="true"/>
            <p:nvPr/>
          </p:nvSpPr>
          <p:spPr>
            <a:xfrm>
              <a:off x="0" y="-47625"/>
              <a:ext cx="1195721" cy="736284"/>
            </a:xfrm>
            <a:prstGeom prst="rect">
              <a:avLst/>
            </a:prstGeom>
          </p:spPr>
          <p:txBody>
            <a:bodyPr anchor="ctr" rtlCol="false" tIns="50800" lIns="50800" bIns="50800" rIns="50800"/>
            <a:lstStyle/>
            <a:p>
              <a:pPr algn="ctr">
                <a:lnSpc>
                  <a:spcPts val="1960"/>
                </a:lnSpc>
              </a:pPr>
            </a:p>
          </p:txBody>
        </p:sp>
      </p:grpSp>
      <p:grpSp>
        <p:nvGrpSpPr>
          <p:cNvPr name="Group 42" id="42"/>
          <p:cNvGrpSpPr/>
          <p:nvPr/>
        </p:nvGrpSpPr>
        <p:grpSpPr>
          <a:xfrm rot="0">
            <a:off x="7483467" y="5297820"/>
            <a:ext cx="4540004" cy="2614753"/>
            <a:chOff x="0" y="0"/>
            <a:chExt cx="1195721" cy="688659"/>
          </a:xfrm>
        </p:grpSpPr>
        <p:sp>
          <p:nvSpPr>
            <p:cNvPr name="Freeform 43" id="43"/>
            <p:cNvSpPr/>
            <p:nvPr/>
          </p:nvSpPr>
          <p:spPr>
            <a:xfrm flipH="false" flipV="false" rot="0">
              <a:off x="0" y="0"/>
              <a:ext cx="1195721" cy="688659"/>
            </a:xfrm>
            <a:custGeom>
              <a:avLst/>
              <a:gdLst/>
              <a:ahLst/>
              <a:cxnLst/>
              <a:rect r="r" b="b" t="t" l="l"/>
              <a:pathLst>
                <a:path h="688659" w="1195721">
                  <a:moveTo>
                    <a:pt x="42632" y="0"/>
                  </a:moveTo>
                  <a:lnTo>
                    <a:pt x="1153090" y="0"/>
                  </a:lnTo>
                  <a:cubicBezTo>
                    <a:pt x="1176634" y="0"/>
                    <a:pt x="1195721" y="19087"/>
                    <a:pt x="1195721" y="42632"/>
                  </a:cubicBezTo>
                  <a:lnTo>
                    <a:pt x="1195721" y="646027"/>
                  </a:lnTo>
                  <a:cubicBezTo>
                    <a:pt x="1195721" y="657334"/>
                    <a:pt x="1191230" y="668178"/>
                    <a:pt x="1183235" y="676173"/>
                  </a:cubicBezTo>
                  <a:cubicBezTo>
                    <a:pt x="1175240" y="684168"/>
                    <a:pt x="1164396" y="688659"/>
                    <a:pt x="1153090" y="688659"/>
                  </a:cubicBezTo>
                  <a:lnTo>
                    <a:pt x="42632" y="688659"/>
                  </a:lnTo>
                  <a:cubicBezTo>
                    <a:pt x="31325" y="688659"/>
                    <a:pt x="20482" y="684168"/>
                    <a:pt x="12487" y="676173"/>
                  </a:cubicBezTo>
                  <a:cubicBezTo>
                    <a:pt x="4492" y="668178"/>
                    <a:pt x="0" y="657334"/>
                    <a:pt x="0" y="646027"/>
                  </a:cubicBezTo>
                  <a:lnTo>
                    <a:pt x="0" y="42632"/>
                  </a:lnTo>
                  <a:cubicBezTo>
                    <a:pt x="0" y="31325"/>
                    <a:pt x="4492" y="20482"/>
                    <a:pt x="12487" y="12487"/>
                  </a:cubicBezTo>
                  <a:cubicBezTo>
                    <a:pt x="20482" y="4492"/>
                    <a:pt x="31325" y="0"/>
                    <a:pt x="42632" y="0"/>
                  </a:cubicBezTo>
                  <a:close/>
                </a:path>
              </a:pathLst>
            </a:custGeom>
            <a:solidFill>
              <a:srgbClr val="000000">
                <a:alpha val="0"/>
              </a:srgbClr>
            </a:solidFill>
            <a:ln w="47625" cap="rnd">
              <a:solidFill>
                <a:srgbClr val="FFDE59"/>
              </a:solidFill>
              <a:prstDash val="solid"/>
              <a:round/>
            </a:ln>
          </p:spPr>
        </p:sp>
        <p:sp>
          <p:nvSpPr>
            <p:cNvPr name="TextBox 44" id="44"/>
            <p:cNvSpPr txBox="true"/>
            <p:nvPr/>
          </p:nvSpPr>
          <p:spPr>
            <a:xfrm>
              <a:off x="0" y="-47625"/>
              <a:ext cx="1195721" cy="736284"/>
            </a:xfrm>
            <a:prstGeom prst="rect">
              <a:avLst/>
            </a:prstGeom>
          </p:spPr>
          <p:txBody>
            <a:bodyPr anchor="ctr" rtlCol="false" tIns="50800" lIns="50800" bIns="50800" rIns="50800"/>
            <a:lstStyle/>
            <a:p>
              <a:pPr algn="ctr">
                <a:lnSpc>
                  <a:spcPts val="1960"/>
                </a:lnSpc>
              </a:pPr>
            </a:p>
          </p:txBody>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A2C31"/>
        </a:solidFill>
      </p:bgPr>
    </p:bg>
    <p:spTree>
      <p:nvGrpSpPr>
        <p:cNvPr id="1" name=""/>
        <p:cNvGrpSpPr/>
        <p:nvPr/>
      </p:nvGrpSpPr>
      <p:grpSpPr>
        <a:xfrm>
          <a:off x="0" y="0"/>
          <a:ext cx="0" cy="0"/>
          <a:chOff x="0" y="0"/>
          <a:chExt cx="0" cy="0"/>
        </a:xfrm>
      </p:grpSpPr>
      <p:grpSp>
        <p:nvGrpSpPr>
          <p:cNvPr name="Group 2" id="2"/>
          <p:cNvGrpSpPr/>
          <p:nvPr/>
        </p:nvGrpSpPr>
        <p:grpSpPr>
          <a:xfrm rot="0">
            <a:off x="16303046" y="805553"/>
            <a:ext cx="956254" cy="446294"/>
            <a:chOff x="0" y="0"/>
            <a:chExt cx="251853" cy="117542"/>
          </a:xfrm>
        </p:grpSpPr>
        <p:sp>
          <p:nvSpPr>
            <p:cNvPr name="Freeform 3" id="3"/>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4" id="4"/>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7563123" y="980335"/>
            <a:ext cx="81266" cy="8126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9039087" y="980335"/>
            <a:ext cx="81266" cy="812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10386586" y="980335"/>
            <a:ext cx="81266" cy="8126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4" id="14"/>
          <p:cNvGrpSpPr/>
          <p:nvPr/>
        </p:nvGrpSpPr>
        <p:grpSpPr>
          <a:xfrm rot="0">
            <a:off x="6390754" y="864104"/>
            <a:ext cx="880963" cy="329192"/>
            <a:chOff x="0" y="0"/>
            <a:chExt cx="232023" cy="86701"/>
          </a:xfrm>
        </p:grpSpPr>
        <p:sp>
          <p:nvSpPr>
            <p:cNvPr name="Freeform 15" id="15"/>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6" id="16"/>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sp>
        <p:nvSpPr>
          <p:cNvPr name="Freeform 17" id="17"/>
          <p:cNvSpPr/>
          <p:nvPr/>
        </p:nvSpPr>
        <p:spPr>
          <a:xfrm flipH="false" flipV="false" rot="0">
            <a:off x="8786064" y="9258300"/>
            <a:ext cx="715872" cy="715872"/>
          </a:xfrm>
          <a:custGeom>
            <a:avLst/>
            <a:gdLst/>
            <a:ahLst/>
            <a:cxnLst/>
            <a:rect r="r" b="b" t="t" l="l"/>
            <a:pathLst>
              <a:path h="715872" w="715872">
                <a:moveTo>
                  <a:pt x="0" y="0"/>
                </a:moveTo>
                <a:lnTo>
                  <a:pt x="715872" y="0"/>
                </a:lnTo>
                <a:lnTo>
                  <a:pt x="715872" y="715872"/>
                </a:lnTo>
                <a:lnTo>
                  <a:pt x="0" y="715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4957829" y="1835585"/>
            <a:ext cx="8372342" cy="6615830"/>
          </a:xfrm>
          <a:custGeom>
            <a:avLst/>
            <a:gdLst/>
            <a:ahLst/>
            <a:cxnLst/>
            <a:rect r="r" b="b" t="t" l="l"/>
            <a:pathLst>
              <a:path h="6615830" w="8372342">
                <a:moveTo>
                  <a:pt x="0" y="0"/>
                </a:moveTo>
                <a:lnTo>
                  <a:pt x="8372342" y="0"/>
                </a:lnTo>
                <a:lnTo>
                  <a:pt x="8372342" y="6615830"/>
                </a:lnTo>
                <a:lnTo>
                  <a:pt x="0" y="6615830"/>
                </a:lnTo>
                <a:lnTo>
                  <a:pt x="0" y="0"/>
                </a:lnTo>
                <a:close/>
              </a:path>
            </a:pathLst>
          </a:custGeom>
          <a:blipFill>
            <a:blip r:embed="rId4"/>
            <a:stretch>
              <a:fillRect l="-5431" t="-18200" r="-5431" b="0"/>
            </a:stretch>
          </a:blipFill>
        </p:spPr>
      </p:sp>
      <p:sp>
        <p:nvSpPr>
          <p:cNvPr name="TextBox 19" id="19"/>
          <p:cNvSpPr txBox="true"/>
          <p:nvPr/>
        </p:nvSpPr>
        <p:spPr>
          <a:xfrm rot="0">
            <a:off x="883483" y="2173823"/>
            <a:ext cx="6760906" cy="819135"/>
          </a:xfrm>
          <a:prstGeom prst="rect">
            <a:avLst/>
          </a:prstGeom>
        </p:spPr>
        <p:txBody>
          <a:bodyPr anchor="t" rtlCol="false" tIns="0" lIns="0" bIns="0" rIns="0">
            <a:spAutoFit/>
          </a:bodyPr>
          <a:lstStyle/>
          <a:p>
            <a:pPr algn="ctr">
              <a:lnSpc>
                <a:spcPts val="6300"/>
              </a:lnSpc>
              <a:spcBef>
                <a:spcPct val="0"/>
              </a:spcBef>
            </a:pPr>
            <a:r>
              <a:rPr lang="en-US" sz="4500" spc="-225">
                <a:solidFill>
                  <a:srgbClr val="FFDE59"/>
                </a:solidFill>
                <a:latin typeface="Poppins"/>
                <a:ea typeface="Poppins"/>
                <a:cs typeface="Poppins"/>
                <a:sym typeface="Poppins"/>
              </a:rPr>
              <a:t>Manufacturing Downtime </a:t>
            </a:r>
          </a:p>
        </p:txBody>
      </p:sp>
      <p:sp>
        <p:nvSpPr>
          <p:cNvPr name="TextBox 20" id="20"/>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1" id="21"/>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2" id="22"/>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3" id="23"/>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4" id="24"/>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25" id="25"/>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26" id="26"/>
          <p:cNvSpPr txBox="true"/>
          <p:nvPr/>
        </p:nvSpPr>
        <p:spPr>
          <a:xfrm rot="0">
            <a:off x="10467852" y="5743490"/>
            <a:ext cx="6751767" cy="550995"/>
          </a:xfrm>
          <a:prstGeom prst="rect">
            <a:avLst/>
          </a:prstGeom>
        </p:spPr>
        <p:txBody>
          <a:bodyPr anchor="t" rtlCol="false" tIns="0" lIns="0" bIns="0" rIns="0">
            <a:spAutoFit/>
          </a:bodyPr>
          <a:lstStyle/>
          <a:p>
            <a:pPr algn="ctr">
              <a:lnSpc>
                <a:spcPts val="4280"/>
              </a:lnSpc>
              <a:spcBef>
                <a:spcPct val="0"/>
              </a:spcBef>
            </a:pPr>
            <a:r>
              <a:rPr lang="en-US" sz="3057" i="true" spc="-122">
                <a:solidFill>
                  <a:srgbClr val="FFFFFF"/>
                </a:solidFill>
                <a:latin typeface="Poppins Light Italics"/>
                <a:ea typeface="Poppins Light Italics"/>
                <a:cs typeface="Poppins Light Italics"/>
                <a:sym typeface="Poppins Light Italics"/>
              </a:rPr>
              <a:t>Mining the Past, Powering the Future.</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19" id="19"/>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0" id="20"/>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1" id="21"/>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2" id="22"/>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23" id="23"/>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24" id="24"/>
          <p:cNvSpPr txBox="true"/>
          <p:nvPr/>
        </p:nvSpPr>
        <p:spPr>
          <a:xfrm rot="0">
            <a:off x="3794149" y="7689527"/>
            <a:ext cx="10699701" cy="2026030"/>
          </a:xfrm>
          <a:prstGeom prst="rect">
            <a:avLst/>
          </a:prstGeom>
        </p:spPr>
        <p:txBody>
          <a:bodyPr anchor="t" rtlCol="false" tIns="0" lIns="0" bIns="0" rIns="0">
            <a:spAutoFit/>
          </a:bodyPr>
          <a:lstStyle/>
          <a:p>
            <a:pPr algn="l" marL="0" indent="0" lvl="0">
              <a:lnSpc>
                <a:spcPts val="13551"/>
              </a:lnSpc>
              <a:spcBef>
                <a:spcPct val="0"/>
              </a:spcBef>
            </a:pPr>
            <a:r>
              <a:rPr lang="en-US" b="true" sz="15399" spc="-769" strike="noStrike" u="none">
                <a:solidFill>
                  <a:srgbClr val="FFDE59"/>
                </a:solidFill>
                <a:latin typeface="Poppins Semi-Bold"/>
                <a:ea typeface="Poppins Semi-Bold"/>
                <a:cs typeface="Poppins Semi-Bold"/>
                <a:sym typeface="Poppins Semi-Bold"/>
              </a:rPr>
              <a:t>Thank You</a:t>
            </a:r>
          </a:p>
        </p:txBody>
      </p:sp>
      <p:grpSp>
        <p:nvGrpSpPr>
          <p:cNvPr name="Group 25" id="25"/>
          <p:cNvGrpSpPr/>
          <p:nvPr/>
        </p:nvGrpSpPr>
        <p:grpSpPr>
          <a:xfrm rot="0">
            <a:off x="1028700" y="1768161"/>
            <a:ext cx="15470054" cy="5607041"/>
            <a:chOff x="0" y="0"/>
            <a:chExt cx="2247210" cy="814490"/>
          </a:xfrm>
        </p:grpSpPr>
        <p:sp>
          <p:nvSpPr>
            <p:cNvPr name="Freeform 26" id="26"/>
            <p:cNvSpPr/>
            <p:nvPr/>
          </p:nvSpPr>
          <p:spPr>
            <a:xfrm flipH="false" flipV="false" rot="0">
              <a:off x="0" y="0"/>
              <a:ext cx="2247210" cy="814490"/>
            </a:xfrm>
            <a:custGeom>
              <a:avLst/>
              <a:gdLst/>
              <a:ahLst/>
              <a:cxnLst/>
              <a:rect r="r" b="b" t="t" l="l"/>
              <a:pathLst>
                <a:path h="814490" w="2247210">
                  <a:moveTo>
                    <a:pt x="12511" y="0"/>
                  </a:moveTo>
                  <a:lnTo>
                    <a:pt x="2234699" y="0"/>
                  </a:lnTo>
                  <a:cubicBezTo>
                    <a:pt x="2241609" y="0"/>
                    <a:pt x="2247210" y="5601"/>
                    <a:pt x="2247210" y="12511"/>
                  </a:cubicBezTo>
                  <a:lnTo>
                    <a:pt x="2247210" y="801978"/>
                  </a:lnTo>
                  <a:cubicBezTo>
                    <a:pt x="2247210" y="808888"/>
                    <a:pt x="2241609" y="814490"/>
                    <a:pt x="2234699" y="814490"/>
                  </a:cubicBezTo>
                  <a:lnTo>
                    <a:pt x="12511" y="814490"/>
                  </a:lnTo>
                  <a:cubicBezTo>
                    <a:pt x="5601" y="814490"/>
                    <a:pt x="0" y="808888"/>
                    <a:pt x="0" y="801978"/>
                  </a:cubicBezTo>
                  <a:lnTo>
                    <a:pt x="0" y="12511"/>
                  </a:lnTo>
                  <a:cubicBezTo>
                    <a:pt x="0" y="5601"/>
                    <a:pt x="5601" y="0"/>
                    <a:pt x="12511" y="0"/>
                  </a:cubicBezTo>
                  <a:close/>
                </a:path>
              </a:pathLst>
            </a:custGeom>
            <a:blipFill>
              <a:blip r:embed="rId3"/>
              <a:stretch>
                <a:fillRect l="0" t="-64828" r="0" b="-18992"/>
              </a:stretch>
            </a:blipFill>
            <a:ln w="19050" cap="rnd">
              <a:solidFill>
                <a:srgbClr val="FFFFFF"/>
              </a:solidFill>
              <a:prstDash val="solid"/>
              <a:round/>
            </a:ln>
          </p:spPr>
        </p:sp>
      </p:grpSp>
      <p:sp>
        <p:nvSpPr>
          <p:cNvPr name="Freeform 27" id="27"/>
          <p:cNvSpPr/>
          <p:nvPr/>
        </p:nvSpPr>
        <p:spPr>
          <a:xfrm flipH="false" flipV="false" rot="0">
            <a:off x="16657790" y="8656790"/>
            <a:ext cx="601510" cy="601510"/>
          </a:xfrm>
          <a:custGeom>
            <a:avLst/>
            <a:gdLst/>
            <a:ahLst/>
            <a:cxnLst/>
            <a:rect r="r" b="b" t="t" l="l"/>
            <a:pathLst>
              <a:path h="601510" w="601510">
                <a:moveTo>
                  <a:pt x="0" y="0"/>
                </a:moveTo>
                <a:lnTo>
                  <a:pt x="601510" y="0"/>
                </a:lnTo>
                <a:lnTo>
                  <a:pt x="601510" y="601510"/>
                </a:lnTo>
                <a:lnTo>
                  <a:pt x="0" y="601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6"/>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596999" y="3398538"/>
            <a:ext cx="4698260" cy="2835787"/>
            <a:chOff x="0" y="0"/>
            <a:chExt cx="727883" cy="439338"/>
          </a:xfrm>
        </p:grpSpPr>
        <p:sp>
          <p:nvSpPr>
            <p:cNvPr name="Freeform 19" id="19"/>
            <p:cNvSpPr/>
            <p:nvPr/>
          </p:nvSpPr>
          <p:spPr>
            <a:xfrm flipH="false" flipV="false" rot="0">
              <a:off x="0" y="0"/>
              <a:ext cx="727883" cy="439338"/>
            </a:xfrm>
            <a:custGeom>
              <a:avLst/>
              <a:gdLst/>
              <a:ahLst/>
              <a:cxnLst/>
              <a:rect r="r" b="b" t="t" l="l"/>
              <a:pathLst>
                <a:path h="439338" w="727883">
                  <a:moveTo>
                    <a:pt x="41196" y="0"/>
                  </a:moveTo>
                  <a:lnTo>
                    <a:pt x="686688" y="0"/>
                  </a:lnTo>
                  <a:cubicBezTo>
                    <a:pt x="709439" y="0"/>
                    <a:pt x="727883" y="18444"/>
                    <a:pt x="727883" y="41196"/>
                  </a:cubicBezTo>
                  <a:lnTo>
                    <a:pt x="727883" y="398142"/>
                  </a:lnTo>
                  <a:cubicBezTo>
                    <a:pt x="727883" y="409068"/>
                    <a:pt x="723543" y="419546"/>
                    <a:pt x="715817" y="427272"/>
                  </a:cubicBezTo>
                  <a:cubicBezTo>
                    <a:pt x="708092" y="434997"/>
                    <a:pt x="697614" y="439338"/>
                    <a:pt x="686688" y="439338"/>
                  </a:cubicBezTo>
                  <a:lnTo>
                    <a:pt x="41196" y="439338"/>
                  </a:lnTo>
                  <a:cubicBezTo>
                    <a:pt x="30270" y="439338"/>
                    <a:pt x="19792" y="434997"/>
                    <a:pt x="12066" y="427272"/>
                  </a:cubicBezTo>
                  <a:cubicBezTo>
                    <a:pt x="4340" y="419546"/>
                    <a:pt x="0" y="409068"/>
                    <a:pt x="0" y="398142"/>
                  </a:cubicBezTo>
                  <a:lnTo>
                    <a:pt x="0" y="41196"/>
                  </a:lnTo>
                  <a:cubicBezTo>
                    <a:pt x="0" y="30270"/>
                    <a:pt x="4340" y="19792"/>
                    <a:pt x="12066" y="12066"/>
                  </a:cubicBezTo>
                  <a:cubicBezTo>
                    <a:pt x="19792" y="4340"/>
                    <a:pt x="30270" y="0"/>
                    <a:pt x="41196" y="0"/>
                  </a:cubicBezTo>
                  <a:close/>
                </a:path>
              </a:pathLst>
            </a:custGeom>
            <a:blipFill>
              <a:blip r:embed="rId3"/>
              <a:stretch>
                <a:fillRect l="0" t="-13450" r="0" b="-80892"/>
              </a:stretch>
            </a:blipFill>
          </p:spPr>
        </p:sp>
      </p:grpSp>
      <p:sp>
        <p:nvSpPr>
          <p:cNvPr name="Freeform 20" id="20"/>
          <p:cNvSpPr/>
          <p:nvPr/>
        </p:nvSpPr>
        <p:spPr>
          <a:xfrm flipH="false" flipV="false" rot="0">
            <a:off x="0" y="-37186"/>
            <a:ext cx="2354385" cy="1951267"/>
          </a:xfrm>
          <a:custGeom>
            <a:avLst/>
            <a:gdLst/>
            <a:ahLst/>
            <a:cxnLst/>
            <a:rect r="r" b="b" t="t" l="l"/>
            <a:pathLst>
              <a:path h="1951267" w="2354385">
                <a:moveTo>
                  <a:pt x="0" y="0"/>
                </a:moveTo>
                <a:lnTo>
                  <a:pt x="2354385" y="0"/>
                </a:lnTo>
                <a:lnTo>
                  <a:pt x="2354385" y="1951267"/>
                </a:lnTo>
                <a:lnTo>
                  <a:pt x="0" y="1951267"/>
                </a:lnTo>
                <a:lnTo>
                  <a:pt x="0" y="0"/>
                </a:lnTo>
                <a:close/>
              </a:path>
            </a:pathLst>
          </a:custGeom>
          <a:blipFill>
            <a:blip r:embed="rId4"/>
            <a:stretch>
              <a:fillRect l="0" t="0" r="0" b="0"/>
            </a:stretch>
          </a:blipFill>
        </p:spPr>
      </p:sp>
      <p:grpSp>
        <p:nvGrpSpPr>
          <p:cNvPr name="Group 21" id="21"/>
          <p:cNvGrpSpPr/>
          <p:nvPr/>
        </p:nvGrpSpPr>
        <p:grpSpPr>
          <a:xfrm rot="0">
            <a:off x="6579019" y="3398538"/>
            <a:ext cx="4698260" cy="2835787"/>
            <a:chOff x="0" y="0"/>
            <a:chExt cx="727883" cy="439338"/>
          </a:xfrm>
        </p:grpSpPr>
        <p:sp>
          <p:nvSpPr>
            <p:cNvPr name="Freeform 22" id="22"/>
            <p:cNvSpPr/>
            <p:nvPr/>
          </p:nvSpPr>
          <p:spPr>
            <a:xfrm flipH="false" flipV="false" rot="0">
              <a:off x="0" y="0"/>
              <a:ext cx="727883" cy="439338"/>
            </a:xfrm>
            <a:custGeom>
              <a:avLst/>
              <a:gdLst/>
              <a:ahLst/>
              <a:cxnLst/>
              <a:rect r="r" b="b" t="t" l="l"/>
              <a:pathLst>
                <a:path h="439338" w="727883">
                  <a:moveTo>
                    <a:pt x="41196" y="0"/>
                  </a:moveTo>
                  <a:lnTo>
                    <a:pt x="686688" y="0"/>
                  </a:lnTo>
                  <a:cubicBezTo>
                    <a:pt x="709439" y="0"/>
                    <a:pt x="727883" y="18444"/>
                    <a:pt x="727883" y="41196"/>
                  </a:cubicBezTo>
                  <a:lnTo>
                    <a:pt x="727883" y="398142"/>
                  </a:lnTo>
                  <a:cubicBezTo>
                    <a:pt x="727883" y="409068"/>
                    <a:pt x="723543" y="419546"/>
                    <a:pt x="715817" y="427272"/>
                  </a:cubicBezTo>
                  <a:cubicBezTo>
                    <a:pt x="708092" y="434997"/>
                    <a:pt x="697614" y="439338"/>
                    <a:pt x="686688" y="439338"/>
                  </a:cubicBezTo>
                  <a:lnTo>
                    <a:pt x="41196" y="439338"/>
                  </a:lnTo>
                  <a:cubicBezTo>
                    <a:pt x="30270" y="439338"/>
                    <a:pt x="19792" y="434997"/>
                    <a:pt x="12066" y="427272"/>
                  </a:cubicBezTo>
                  <a:cubicBezTo>
                    <a:pt x="4340" y="419546"/>
                    <a:pt x="0" y="409068"/>
                    <a:pt x="0" y="398142"/>
                  </a:cubicBezTo>
                  <a:lnTo>
                    <a:pt x="0" y="41196"/>
                  </a:lnTo>
                  <a:cubicBezTo>
                    <a:pt x="0" y="30270"/>
                    <a:pt x="4340" y="19792"/>
                    <a:pt x="12066" y="12066"/>
                  </a:cubicBezTo>
                  <a:cubicBezTo>
                    <a:pt x="19792" y="4340"/>
                    <a:pt x="30270" y="0"/>
                    <a:pt x="41196" y="0"/>
                  </a:cubicBezTo>
                  <a:close/>
                </a:path>
              </a:pathLst>
            </a:custGeom>
            <a:blipFill>
              <a:blip r:embed="rId5"/>
              <a:stretch>
                <a:fillRect l="0" t="-73735" r="0" b="-47167"/>
              </a:stretch>
            </a:blipFill>
          </p:spPr>
        </p:sp>
      </p:grpSp>
      <p:grpSp>
        <p:nvGrpSpPr>
          <p:cNvPr name="Group 23" id="23"/>
          <p:cNvGrpSpPr/>
          <p:nvPr/>
        </p:nvGrpSpPr>
        <p:grpSpPr>
          <a:xfrm rot="0">
            <a:off x="12561040" y="3398538"/>
            <a:ext cx="4698260" cy="2835787"/>
            <a:chOff x="0" y="0"/>
            <a:chExt cx="727883" cy="439338"/>
          </a:xfrm>
        </p:grpSpPr>
        <p:sp>
          <p:nvSpPr>
            <p:cNvPr name="Freeform 24" id="24"/>
            <p:cNvSpPr/>
            <p:nvPr/>
          </p:nvSpPr>
          <p:spPr>
            <a:xfrm flipH="false" flipV="false" rot="0">
              <a:off x="0" y="0"/>
              <a:ext cx="727883" cy="439338"/>
            </a:xfrm>
            <a:custGeom>
              <a:avLst/>
              <a:gdLst/>
              <a:ahLst/>
              <a:cxnLst/>
              <a:rect r="r" b="b" t="t" l="l"/>
              <a:pathLst>
                <a:path h="439338" w="727883">
                  <a:moveTo>
                    <a:pt x="41196" y="0"/>
                  </a:moveTo>
                  <a:lnTo>
                    <a:pt x="686688" y="0"/>
                  </a:lnTo>
                  <a:cubicBezTo>
                    <a:pt x="709439" y="0"/>
                    <a:pt x="727883" y="18444"/>
                    <a:pt x="727883" y="41196"/>
                  </a:cubicBezTo>
                  <a:lnTo>
                    <a:pt x="727883" y="398142"/>
                  </a:lnTo>
                  <a:cubicBezTo>
                    <a:pt x="727883" y="409068"/>
                    <a:pt x="723543" y="419546"/>
                    <a:pt x="715817" y="427272"/>
                  </a:cubicBezTo>
                  <a:cubicBezTo>
                    <a:pt x="708092" y="434997"/>
                    <a:pt x="697614" y="439338"/>
                    <a:pt x="686688" y="439338"/>
                  </a:cubicBezTo>
                  <a:lnTo>
                    <a:pt x="41196" y="439338"/>
                  </a:lnTo>
                  <a:cubicBezTo>
                    <a:pt x="30270" y="439338"/>
                    <a:pt x="19792" y="434997"/>
                    <a:pt x="12066" y="427272"/>
                  </a:cubicBezTo>
                  <a:cubicBezTo>
                    <a:pt x="4340" y="419546"/>
                    <a:pt x="0" y="409068"/>
                    <a:pt x="0" y="398142"/>
                  </a:cubicBezTo>
                  <a:lnTo>
                    <a:pt x="0" y="41196"/>
                  </a:lnTo>
                  <a:cubicBezTo>
                    <a:pt x="0" y="30270"/>
                    <a:pt x="4340" y="19792"/>
                    <a:pt x="12066" y="12066"/>
                  </a:cubicBezTo>
                  <a:cubicBezTo>
                    <a:pt x="19792" y="4340"/>
                    <a:pt x="30270" y="0"/>
                    <a:pt x="41196" y="0"/>
                  </a:cubicBezTo>
                  <a:close/>
                </a:path>
              </a:pathLst>
            </a:custGeom>
            <a:blipFill>
              <a:blip r:embed="rId6"/>
              <a:stretch>
                <a:fillRect l="0" t="-46888" r="0" b="-81631"/>
              </a:stretch>
            </a:blipFill>
          </p:spPr>
        </p:sp>
      </p:grpSp>
      <p:grpSp>
        <p:nvGrpSpPr>
          <p:cNvPr name="Group 25" id="25"/>
          <p:cNvGrpSpPr/>
          <p:nvPr/>
        </p:nvGrpSpPr>
        <p:grpSpPr>
          <a:xfrm rot="0">
            <a:off x="2905496" y="7042334"/>
            <a:ext cx="4698260" cy="2835787"/>
            <a:chOff x="0" y="0"/>
            <a:chExt cx="727883" cy="439338"/>
          </a:xfrm>
        </p:grpSpPr>
        <p:sp>
          <p:nvSpPr>
            <p:cNvPr name="Freeform 26" id="26"/>
            <p:cNvSpPr/>
            <p:nvPr/>
          </p:nvSpPr>
          <p:spPr>
            <a:xfrm flipH="false" flipV="false" rot="0">
              <a:off x="0" y="0"/>
              <a:ext cx="727883" cy="439338"/>
            </a:xfrm>
            <a:custGeom>
              <a:avLst/>
              <a:gdLst/>
              <a:ahLst/>
              <a:cxnLst/>
              <a:rect r="r" b="b" t="t" l="l"/>
              <a:pathLst>
                <a:path h="439338" w="727883">
                  <a:moveTo>
                    <a:pt x="41196" y="0"/>
                  </a:moveTo>
                  <a:lnTo>
                    <a:pt x="686688" y="0"/>
                  </a:lnTo>
                  <a:cubicBezTo>
                    <a:pt x="709439" y="0"/>
                    <a:pt x="727883" y="18444"/>
                    <a:pt x="727883" y="41196"/>
                  </a:cubicBezTo>
                  <a:lnTo>
                    <a:pt x="727883" y="398142"/>
                  </a:lnTo>
                  <a:cubicBezTo>
                    <a:pt x="727883" y="409068"/>
                    <a:pt x="723543" y="419546"/>
                    <a:pt x="715817" y="427272"/>
                  </a:cubicBezTo>
                  <a:cubicBezTo>
                    <a:pt x="708092" y="434997"/>
                    <a:pt x="697614" y="439338"/>
                    <a:pt x="686688" y="439338"/>
                  </a:cubicBezTo>
                  <a:lnTo>
                    <a:pt x="41196" y="439338"/>
                  </a:lnTo>
                  <a:cubicBezTo>
                    <a:pt x="30270" y="439338"/>
                    <a:pt x="19792" y="434997"/>
                    <a:pt x="12066" y="427272"/>
                  </a:cubicBezTo>
                  <a:cubicBezTo>
                    <a:pt x="4340" y="419546"/>
                    <a:pt x="0" y="409068"/>
                    <a:pt x="0" y="398142"/>
                  </a:cubicBezTo>
                  <a:lnTo>
                    <a:pt x="0" y="41196"/>
                  </a:lnTo>
                  <a:cubicBezTo>
                    <a:pt x="0" y="30270"/>
                    <a:pt x="4340" y="19792"/>
                    <a:pt x="12066" y="12066"/>
                  </a:cubicBezTo>
                  <a:cubicBezTo>
                    <a:pt x="19792" y="4340"/>
                    <a:pt x="30270" y="0"/>
                    <a:pt x="41196" y="0"/>
                  </a:cubicBezTo>
                  <a:close/>
                </a:path>
              </a:pathLst>
            </a:custGeom>
            <a:blipFill>
              <a:blip r:embed="rId7"/>
              <a:stretch>
                <a:fillRect l="0" t="-35957" r="0" b="-158580"/>
              </a:stretch>
            </a:blipFill>
          </p:spPr>
        </p:sp>
      </p:grpSp>
      <p:grpSp>
        <p:nvGrpSpPr>
          <p:cNvPr name="Group 27" id="27"/>
          <p:cNvGrpSpPr/>
          <p:nvPr/>
        </p:nvGrpSpPr>
        <p:grpSpPr>
          <a:xfrm rot="0">
            <a:off x="9814001" y="7042334"/>
            <a:ext cx="4698260" cy="2835787"/>
            <a:chOff x="0" y="0"/>
            <a:chExt cx="727883" cy="439338"/>
          </a:xfrm>
        </p:grpSpPr>
        <p:sp>
          <p:nvSpPr>
            <p:cNvPr name="Freeform 28" id="28"/>
            <p:cNvSpPr/>
            <p:nvPr/>
          </p:nvSpPr>
          <p:spPr>
            <a:xfrm flipH="false" flipV="false" rot="0">
              <a:off x="0" y="0"/>
              <a:ext cx="727883" cy="439338"/>
            </a:xfrm>
            <a:custGeom>
              <a:avLst/>
              <a:gdLst/>
              <a:ahLst/>
              <a:cxnLst/>
              <a:rect r="r" b="b" t="t" l="l"/>
              <a:pathLst>
                <a:path h="439338" w="727883">
                  <a:moveTo>
                    <a:pt x="41196" y="0"/>
                  </a:moveTo>
                  <a:lnTo>
                    <a:pt x="686688" y="0"/>
                  </a:lnTo>
                  <a:cubicBezTo>
                    <a:pt x="709439" y="0"/>
                    <a:pt x="727883" y="18444"/>
                    <a:pt x="727883" y="41196"/>
                  </a:cubicBezTo>
                  <a:lnTo>
                    <a:pt x="727883" y="398142"/>
                  </a:lnTo>
                  <a:cubicBezTo>
                    <a:pt x="727883" y="409068"/>
                    <a:pt x="723543" y="419546"/>
                    <a:pt x="715817" y="427272"/>
                  </a:cubicBezTo>
                  <a:cubicBezTo>
                    <a:pt x="708092" y="434997"/>
                    <a:pt x="697614" y="439338"/>
                    <a:pt x="686688" y="439338"/>
                  </a:cubicBezTo>
                  <a:lnTo>
                    <a:pt x="41196" y="439338"/>
                  </a:lnTo>
                  <a:cubicBezTo>
                    <a:pt x="30270" y="439338"/>
                    <a:pt x="19792" y="434997"/>
                    <a:pt x="12066" y="427272"/>
                  </a:cubicBezTo>
                  <a:cubicBezTo>
                    <a:pt x="4340" y="419546"/>
                    <a:pt x="0" y="409068"/>
                    <a:pt x="0" y="398142"/>
                  </a:cubicBezTo>
                  <a:lnTo>
                    <a:pt x="0" y="41196"/>
                  </a:lnTo>
                  <a:cubicBezTo>
                    <a:pt x="0" y="30270"/>
                    <a:pt x="4340" y="19792"/>
                    <a:pt x="12066" y="12066"/>
                  </a:cubicBezTo>
                  <a:cubicBezTo>
                    <a:pt x="19792" y="4340"/>
                    <a:pt x="30270" y="0"/>
                    <a:pt x="41196" y="0"/>
                  </a:cubicBezTo>
                  <a:close/>
                </a:path>
              </a:pathLst>
            </a:custGeom>
            <a:blipFill>
              <a:blip r:embed="rId8"/>
              <a:stretch>
                <a:fillRect l="0" t="-39832" r="0" b="-105231"/>
              </a:stretch>
            </a:blipFill>
          </p:spPr>
        </p:sp>
      </p:grpSp>
      <p:sp>
        <p:nvSpPr>
          <p:cNvPr name="TextBox 29" id="29"/>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30" id="30"/>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31" id="31"/>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2" id="32"/>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3" id="33"/>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4" id="34"/>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5" id="35"/>
          <p:cNvSpPr txBox="true"/>
          <p:nvPr/>
        </p:nvSpPr>
        <p:spPr>
          <a:xfrm rot="0">
            <a:off x="6124869" y="1451872"/>
            <a:ext cx="6038261" cy="1320817"/>
          </a:xfrm>
          <a:prstGeom prst="rect">
            <a:avLst/>
          </a:prstGeom>
        </p:spPr>
        <p:txBody>
          <a:bodyPr anchor="t" rtlCol="false" tIns="0" lIns="0" bIns="0" rIns="0">
            <a:spAutoFit/>
          </a:bodyPr>
          <a:lstStyle/>
          <a:p>
            <a:pPr algn="l" marL="0" indent="0" lvl="0">
              <a:lnSpc>
                <a:spcPts val="8800"/>
              </a:lnSpc>
              <a:spcBef>
                <a:spcPct val="0"/>
              </a:spcBef>
            </a:pPr>
            <a:r>
              <a:rPr lang="en-US" b="true" sz="10000" spc="-500" strike="noStrike" u="none">
                <a:solidFill>
                  <a:srgbClr val="FFDE59"/>
                </a:solidFill>
                <a:latin typeface="Poppins Semi-Bold"/>
                <a:ea typeface="Poppins Semi-Bold"/>
                <a:cs typeface="Poppins Semi-Bold"/>
                <a:sym typeface="Poppins Semi-Bold"/>
              </a:rPr>
              <a:t>Our Team</a:t>
            </a:r>
          </a:p>
        </p:txBody>
      </p:sp>
      <p:sp>
        <p:nvSpPr>
          <p:cNvPr name="TextBox 36" id="36"/>
          <p:cNvSpPr txBox="true"/>
          <p:nvPr/>
        </p:nvSpPr>
        <p:spPr>
          <a:xfrm rot="0">
            <a:off x="2946129" y="6392617"/>
            <a:ext cx="2933231" cy="424816"/>
          </a:xfrm>
          <a:prstGeom prst="rect">
            <a:avLst/>
          </a:prstGeom>
        </p:spPr>
        <p:txBody>
          <a:bodyPr anchor="t" rtlCol="false" tIns="0" lIns="0" bIns="0" rIns="0">
            <a:spAutoFit/>
          </a:bodyPr>
          <a:lstStyle/>
          <a:p>
            <a:pPr algn="l">
              <a:lnSpc>
                <a:spcPts val="3359"/>
              </a:lnSpc>
              <a:spcBef>
                <a:spcPct val="0"/>
              </a:spcBef>
            </a:pPr>
            <a:r>
              <a:rPr lang="en-US" b="true" sz="2399" spc="-95">
                <a:solidFill>
                  <a:srgbClr val="FFFFFF"/>
                </a:solidFill>
                <a:latin typeface="Poppins Bold"/>
                <a:ea typeface="Poppins Bold"/>
                <a:cs typeface="Poppins Bold"/>
                <a:sym typeface="Poppins Bold"/>
              </a:rPr>
              <a:t>Yomna Ayman</a:t>
            </a:r>
          </a:p>
        </p:txBody>
      </p:sp>
      <p:sp>
        <p:nvSpPr>
          <p:cNvPr name="TextBox 37" id="37"/>
          <p:cNvSpPr txBox="true"/>
          <p:nvPr/>
        </p:nvSpPr>
        <p:spPr>
          <a:xfrm rot="0">
            <a:off x="9814001" y="6392617"/>
            <a:ext cx="2933231" cy="424816"/>
          </a:xfrm>
          <a:prstGeom prst="rect">
            <a:avLst/>
          </a:prstGeom>
        </p:spPr>
        <p:txBody>
          <a:bodyPr anchor="t" rtlCol="false" tIns="0" lIns="0" bIns="0" rIns="0">
            <a:spAutoFit/>
          </a:bodyPr>
          <a:lstStyle/>
          <a:p>
            <a:pPr algn="l">
              <a:lnSpc>
                <a:spcPts val="3359"/>
              </a:lnSpc>
              <a:spcBef>
                <a:spcPct val="0"/>
              </a:spcBef>
            </a:pPr>
            <a:r>
              <a:rPr lang="en-US" b="true" sz="2399" spc="-95">
                <a:solidFill>
                  <a:srgbClr val="FFFFFF"/>
                </a:solidFill>
                <a:latin typeface="Poppins Bold"/>
                <a:ea typeface="Poppins Bold"/>
                <a:cs typeface="Poppins Bold"/>
                <a:sym typeface="Poppins Bold"/>
              </a:rPr>
              <a:t>Rania Elwan</a:t>
            </a:r>
          </a:p>
        </p:txBody>
      </p:sp>
      <p:sp>
        <p:nvSpPr>
          <p:cNvPr name="TextBox 38" id="38"/>
          <p:cNvSpPr txBox="true"/>
          <p:nvPr/>
        </p:nvSpPr>
        <p:spPr>
          <a:xfrm rot="0">
            <a:off x="12561040" y="2745189"/>
            <a:ext cx="2933231" cy="424816"/>
          </a:xfrm>
          <a:prstGeom prst="rect">
            <a:avLst/>
          </a:prstGeom>
        </p:spPr>
        <p:txBody>
          <a:bodyPr anchor="t" rtlCol="false" tIns="0" lIns="0" bIns="0" rIns="0">
            <a:spAutoFit/>
          </a:bodyPr>
          <a:lstStyle/>
          <a:p>
            <a:pPr algn="l">
              <a:lnSpc>
                <a:spcPts val="3359"/>
              </a:lnSpc>
              <a:spcBef>
                <a:spcPct val="0"/>
              </a:spcBef>
            </a:pPr>
            <a:r>
              <a:rPr lang="en-US" b="true" sz="2399" spc="-95">
                <a:solidFill>
                  <a:srgbClr val="FFFFFF"/>
                </a:solidFill>
                <a:latin typeface="Poppins Bold"/>
                <a:ea typeface="Poppins Bold"/>
                <a:cs typeface="Poppins Bold"/>
                <a:sym typeface="Poppins Bold"/>
              </a:rPr>
              <a:t>Farah Sameh</a:t>
            </a:r>
          </a:p>
        </p:txBody>
      </p:sp>
      <p:sp>
        <p:nvSpPr>
          <p:cNvPr name="TextBox 39" id="39"/>
          <p:cNvSpPr txBox="true"/>
          <p:nvPr/>
        </p:nvSpPr>
        <p:spPr>
          <a:xfrm rot="0">
            <a:off x="6579019" y="2706014"/>
            <a:ext cx="2933231" cy="424816"/>
          </a:xfrm>
          <a:prstGeom prst="rect">
            <a:avLst/>
          </a:prstGeom>
        </p:spPr>
        <p:txBody>
          <a:bodyPr anchor="t" rtlCol="false" tIns="0" lIns="0" bIns="0" rIns="0">
            <a:spAutoFit/>
          </a:bodyPr>
          <a:lstStyle/>
          <a:p>
            <a:pPr algn="l">
              <a:lnSpc>
                <a:spcPts val="3359"/>
              </a:lnSpc>
              <a:spcBef>
                <a:spcPct val="0"/>
              </a:spcBef>
            </a:pPr>
            <a:r>
              <a:rPr lang="en-US" b="true" sz="2399" spc="-95">
                <a:solidFill>
                  <a:srgbClr val="FFFFFF"/>
                </a:solidFill>
                <a:latin typeface="Poppins Bold"/>
                <a:ea typeface="Poppins Bold"/>
                <a:cs typeface="Poppins Bold"/>
                <a:sym typeface="Poppins Bold"/>
              </a:rPr>
              <a:t>Hanaa Edreis</a:t>
            </a:r>
          </a:p>
        </p:txBody>
      </p:sp>
      <p:sp>
        <p:nvSpPr>
          <p:cNvPr name="TextBox 40" id="40"/>
          <p:cNvSpPr txBox="true"/>
          <p:nvPr/>
        </p:nvSpPr>
        <p:spPr>
          <a:xfrm rot="0">
            <a:off x="596999" y="2745189"/>
            <a:ext cx="2933231" cy="424816"/>
          </a:xfrm>
          <a:prstGeom prst="rect">
            <a:avLst/>
          </a:prstGeom>
        </p:spPr>
        <p:txBody>
          <a:bodyPr anchor="t" rtlCol="false" tIns="0" lIns="0" bIns="0" rIns="0">
            <a:spAutoFit/>
          </a:bodyPr>
          <a:lstStyle/>
          <a:p>
            <a:pPr algn="l">
              <a:lnSpc>
                <a:spcPts val="3359"/>
              </a:lnSpc>
              <a:spcBef>
                <a:spcPct val="0"/>
              </a:spcBef>
            </a:pPr>
            <a:r>
              <a:rPr lang="en-US" b="true" sz="2399" spc="-95">
                <a:solidFill>
                  <a:srgbClr val="FFFFFF"/>
                </a:solidFill>
                <a:latin typeface="Poppins Bold"/>
                <a:ea typeface="Poppins Bold"/>
                <a:cs typeface="Poppins Bold"/>
                <a:sym typeface="Poppins Bold"/>
              </a:rPr>
              <a:t>Hoda Elkassas</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299662" y="1948580"/>
            <a:ext cx="7794662" cy="7309720"/>
            <a:chOff x="0" y="0"/>
            <a:chExt cx="2052915" cy="1925194"/>
          </a:xfrm>
        </p:grpSpPr>
        <p:sp>
          <p:nvSpPr>
            <p:cNvPr name="Freeform 19" id="19"/>
            <p:cNvSpPr/>
            <p:nvPr/>
          </p:nvSpPr>
          <p:spPr>
            <a:xfrm flipH="false" flipV="false" rot="0">
              <a:off x="0" y="0"/>
              <a:ext cx="2052915" cy="1925194"/>
            </a:xfrm>
            <a:custGeom>
              <a:avLst/>
              <a:gdLst/>
              <a:ahLst/>
              <a:cxnLst/>
              <a:rect r="r" b="b" t="t" l="l"/>
              <a:pathLst>
                <a:path h="1925194" w="2052915">
                  <a:moveTo>
                    <a:pt x="24831" y="0"/>
                  </a:moveTo>
                  <a:lnTo>
                    <a:pt x="2028084" y="0"/>
                  </a:lnTo>
                  <a:cubicBezTo>
                    <a:pt x="2041798" y="0"/>
                    <a:pt x="2052915" y="11117"/>
                    <a:pt x="2052915" y="24831"/>
                  </a:cubicBezTo>
                  <a:lnTo>
                    <a:pt x="2052915" y="1900363"/>
                  </a:lnTo>
                  <a:cubicBezTo>
                    <a:pt x="2052915" y="1906949"/>
                    <a:pt x="2050299" y="1913264"/>
                    <a:pt x="2045642" y="1917921"/>
                  </a:cubicBezTo>
                  <a:cubicBezTo>
                    <a:pt x="2040986" y="1922578"/>
                    <a:pt x="2034670" y="1925194"/>
                    <a:pt x="2028084" y="1925194"/>
                  </a:cubicBezTo>
                  <a:lnTo>
                    <a:pt x="24831" y="1925194"/>
                  </a:lnTo>
                  <a:cubicBezTo>
                    <a:pt x="18245" y="1925194"/>
                    <a:pt x="11929" y="1922578"/>
                    <a:pt x="7273" y="1917921"/>
                  </a:cubicBezTo>
                  <a:cubicBezTo>
                    <a:pt x="2616" y="1913264"/>
                    <a:pt x="0" y="1906949"/>
                    <a:pt x="0" y="1900363"/>
                  </a:cubicBezTo>
                  <a:lnTo>
                    <a:pt x="0" y="24831"/>
                  </a:lnTo>
                  <a:cubicBezTo>
                    <a:pt x="0" y="18245"/>
                    <a:pt x="2616" y="11929"/>
                    <a:pt x="7273" y="7273"/>
                  </a:cubicBezTo>
                  <a:cubicBezTo>
                    <a:pt x="11929" y="2616"/>
                    <a:pt x="18245" y="0"/>
                    <a:pt x="24831" y="0"/>
                  </a:cubicBezTo>
                  <a:close/>
                </a:path>
              </a:pathLst>
            </a:custGeom>
            <a:solidFill>
              <a:srgbClr val="000000">
                <a:alpha val="0"/>
              </a:srgbClr>
            </a:solidFill>
            <a:ln w="9525" cap="rnd">
              <a:solidFill>
                <a:srgbClr val="FFFFFF"/>
              </a:solidFill>
              <a:prstDash val="solid"/>
              <a:round/>
            </a:ln>
          </p:spPr>
        </p:sp>
        <p:sp>
          <p:nvSpPr>
            <p:cNvPr name="TextBox 20" id="20"/>
            <p:cNvSpPr txBox="true"/>
            <p:nvPr/>
          </p:nvSpPr>
          <p:spPr>
            <a:xfrm>
              <a:off x="0" y="-47625"/>
              <a:ext cx="2052915" cy="1972819"/>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8341738" y="1948580"/>
            <a:ext cx="9406452" cy="7309720"/>
            <a:chOff x="0" y="0"/>
            <a:chExt cx="1457306" cy="1132467"/>
          </a:xfrm>
        </p:grpSpPr>
        <p:sp>
          <p:nvSpPr>
            <p:cNvPr name="Freeform 22" id="22"/>
            <p:cNvSpPr/>
            <p:nvPr/>
          </p:nvSpPr>
          <p:spPr>
            <a:xfrm flipH="false" flipV="false" rot="0">
              <a:off x="0" y="0"/>
              <a:ext cx="1457306" cy="1132467"/>
            </a:xfrm>
            <a:custGeom>
              <a:avLst/>
              <a:gdLst/>
              <a:ahLst/>
              <a:cxnLst/>
              <a:rect r="r" b="b" t="t" l="l"/>
              <a:pathLst>
                <a:path h="1132467" w="1457306">
                  <a:moveTo>
                    <a:pt x="20576" y="0"/>
                  </a:moveTo>
                  <a:lnTo>
                    <a:pt x="1436730" y="0"/>
                  </a:lnTo>
                  <a:cubicBezTo>
                    <a:pt x="1442187" y="0"/>
                    <a:pt x="1447420" y="2168"/>
                    <a:pt x="1451279" y="6027"/>
                  </a:cubicBezTo>
                  <a:cubicBezTo>
                    <a:pt x="1455138" y="9885"/>
                    <a:pt x="1457306" y="15119"/>
                    <a:pt x="1457306" y="20576"/>
                  </a:cubicBezTo>
                  <a:lnTo>
                    <a:pt x="1457306" y="1111891"/>
                  </a:lnTo>
                  <a:cubicBezTo>
                    <a:pt x="1457306" y="1117348"/>
                    <a:pt x="1455138" y="1122582"/>
                    <a:pt x="1451279" y="1126440"/>
                  </a:cubicBezTo>
                  <a:cubicBezTo>
                    <a:pt x="1447420" y="1130299"/>
                    <a:pt x="1442187" y="1132467"/>
                    <a:pt x="1436730" y="1132467"/>
                  </a:cubicBezTo>
                  <a:lnTo>
                    <a:pt x="20576" y="1132467"/>
                  </a:lnTo>
                  <a:cubicBezTo>
                    <a:pt x="15119" y="1132467"/>
                    <a:pt x="9885" y="1130299"/>
                    <a:pt x="6027" y="1126440"/>
                  </a:cubicBezTo>
                  <a:cubicBezTo>
                    <a:pt x="2168" y="1122582"/>
                    <a:pt x="0" y="1117348"/>
                    <a:pt x="0" y="1111891"/>
                  </a:cubicBezTo>
                  <a:lnTo>
                    <a:pt x="0" y="20576"/>
                  </a:lnTo>
                  <a:cubicBezTo>
                    <a:pt x="0" y="15119"/>
                    <a:pt x="2168" y="9885"/>
                    <a:pt x="6027" y="6027"/>
                  </a:cubicBezTo>
                  <a:cubicBezTo>
                    <a:pt x="9885" y="2168"/>
                    <a:pt x="15119" y="0"/>
                    <a:pt x="20576" y="0"/>
                  </a:cubicBezTo>
                  <a:close/>
                </a:path>
              </a:pathLst>
            </a:custGeom>
            <a:blipFill>
              <a:blip r:embed="rId3"/>
              <a:stretch>
                <a:fillRect l="-18930" t="0" r="-18930" b="0"/>
              </a:stretch>
            </a:blipFill>
          </p:spPr>
        </p:sp>
      </p:grpSp>
      <p:sp>
        <p:nvSpPr>
          <p:cNvPr name="Freeform 23" id="23"/>
          <p:cNvSpPr/>
          <p:nvPr/>
        </p:nvSpPr>
        <p:spPr>
          <a:xfrm flipH="false" flipV="false" rot="0">
            <a:off x="7797449" y="9258300"/>
            <a:ext cx="777108" cy="777108"/>
          </a:xfrm>
          <a:custGeom>
            <a:avLst/>
            <a:gdLst/>
            <a:ahLst/>
            <a:cxnLst/>
            <a:rect r="r" b="b" t="t" l="l"/>
            <a:pathLst>
              <a:path h="777108" w="777108">
                <a:moveTo>
                  <a:pt x="0" y="0"/>
                </a:moveTo>
                <a:lnTo>
                  <a:pt x="777108" y="0"/>
                </a:lnTo>
                <a:lnTo>
                  <a:pt x="777108" y="777108"/>
                </a:lnTo>
                <a:lnTo>
                  <a:pt x="0" y="777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0" y="-37186"/>
            <a:ext cx="2354385" cy="1951267"/>
          </a:xfrm>
          <a:custGeom>
            <a:avLst/>
            <a:gdLst/>
            <a:ahLst/>
            <a:cxnLst/>
            <a:rect r="r" b="b" t="t" l="l"/>
            <a:pathLst>
              <a:path h="1951267" w="2354385">
                <a:moveTo>
                  <a:pt x="0" y="0"/>
                </a:moveTo>
                <a:lnTo>
                  <a:pt x="2354385" y="0"/>
                </a:lnTo>
                <a:lnTo>
                  <a:pt x="2354385" y="1951267"/>
                </a:lnTo>
                <a:lnTo>
                  <a:pt x="0" y="1951267"/>
                </a:lnTo>
                <a:lnTo>
                  <a:pt x="0" y="0"/>
                </a:lnTo>
                <a:close/>
              </a:path>
            </a:pathLst>
          </a:custGeom>
          <a:blipFill>
            <a:blip r:embed="rId6"/>
            <a:stretch>
              <a:fillRect l="0" t="0" r="0" b="0"/>
            </a:stretch>
          </a:blipFill>
        </p:spPr>
      </p:sp>
      <p:sp>
        <p:nvSpPr>
          <p:cNvPr name="TextBox 25" id="25"/>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6" id="26"/>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7" id="27"/>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8" id="28"/>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9" id="29"/>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0" id="30"/>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1" id="31"/>
          <p:cNvSpPr txBox="true"/>
          <p:nvPr/>
        </p:nvSpPr>
        <p:spPr>
          <a:xfrm rot="0">
            <a:off x="588219" y="4352335"/>
            <a:ext cx="7209230" cy="4147820"/>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Manufacturing performance is heavily impacted by unplanned downtime, which causes noticeable drops in productivity and efficiency. Many factories still lack clear visibility into the real reasons behind these interruptions, making it difficult to identify high-risk operators, machines, or recurring patterns.</a:t>
            </a:r>
          </a:p>
          <a:p>
            <a:pPr algn="l">
              <a:lnSpc>
                <a:spcPts val="2379"/>
              </a:lnSpc>
              <a:spcBef>
                <a:spcPct val="0"/>
              </a:spcBef>
            </a:pPr>
          </a:p>
          <a:p>
            <a:pPr algn="l">
              <a:lnSpc>
                <a:spcPts val="2379"/>
              </a:lnSpc>
              <a:spcBef>
                <a:spcPct val="0"/>
              </a:spcBef>
            </a:pPr>
            <a:r>
              <a:rPr lang="en-US" sz="1699" spc="-67">
                <a:solidFill>
                  <a:srgbClr val="FFFFFF"/>
                </a:solidFill>
                <a:latin typeface="Poppins"/>
                <a:ea typeface="Poppins"/>
                <a:cs typeface="Poppins"/>
                <a:sym typeface="Poppins"/>
              </a:rPr>
              <a:t>Without a reliable way to forecast downtime for the next day, production teams face challenges in scheduling, resource allocation, and maintenance planning. This leads to delayed orders, higher operational costs, and reduced overall performance.</a:t>
            </a:r>
          </a:p>
          <a:p>
            <a:pPr algn="l">
              <a:lnSpc>
                <a:spcPts val="2379"/>
              </a:lnSpc>
              <a:spcBef>
                <a:spcPct val="0"/>
              </a:spcBef>
            </a:pPr>
          </a:p>
          <a:p>
            <a:pPr algn="l">
              <a:lnSpc>
                <a:spcPts val="2379"/>
              </a:lnSpc>
              <a:spcBef>
                <a:spcPct val="0"/>
              </a:spcBef>
            </a:pPr>
            <a:r>
              <a:rPr lang="en-US" sz="1699" spc="-67">
                <a:solidFill>
                  <a:srgbClr val="FFFFFF"/>
                </a:solidFill>
                <a:latin typeface="Poppins"/>
                <a:ea typeface="Poppins"/>
                <a:cs typeface="Poppins"/>
                <a:sym typeface="Poppins"/>
              </a:rPr>
              <a:t>Our project highlights the importance of understanding downtime behavior and building a predictive system that supports smarter, data-driven decision-making.</a:t>
            </a:r>
          </a:p>
        </p:txBody>
      </p:sp>
      <p:sp>
        <p:nvSpPr>
          <p:cNvPr name="TextBox 32" id="32"/>
          <p:cNvSpPr txBox="true"/>
          <p:nvPr/>
        </p:nvSpPr>
        <p:spPr>
          <a:xfrm rot="0">
            <a:off x="588219" y="2124446"/>
            <a:ext cx="6243017" cy="1510665"/>
          </a:xfrm>
          <a:prstGeom prst="rect">
            <a:avLst/>
          </a:prstGeom>
        </p:spPr>
        <p:txBody>
          <a:bodyPr anchor="t" rtlCol="false" tIns="0" lIns="0" bIns="0" rIns="0">
            <a:spAutoFit/>
          </a:bodyPr>
          <a:lstStyle/>
          <a:p>
            <a:pPr algn="l" marL="0" indent="0" lvl="0">
              <a:lnSpc>
                <a:spcPts val="11760"/>
              </a:lnSpc>
              <a:spcBef>
                <a:spcPct val="0"/>
              </a:spcBef>
            </a:pPr>
            <a:r>
              <a:rPr lang="en-US" b="true" sz="8400" spc="-420" strike="noStrike" u="none">
                <a:solidFill>
                  <a:srgbClr val="FFDE59"/>
                </a:solidFill>
                <a:latin typeface="Poppins Semi-Bold"/>
                <a:ea typeface="Poppins Semi-Bold"/>
                <a:cs typeface="Poppins Semi-Bold"/>
                <a:sym typeface="Poppins Semi-Bold"/>
              </a:rPr>
              <a:t>Introduction</a:t>
            </a:r>
          </a:p>
        </p:txBody>
      </p:sp>
      <p:sp>
        <p:nvSpPr>
          <p:cNvPr name="TextBox 33" id="33"/>
          <p:cNvSpPr txBox="true"/>
          <p:nvPr/>
        </p:nvSpPr>
        <p:spPr>
          <a:xfrm rot="0">
            <a:off x="588219" y="3775119"/>
            <a:ext cx="3532334" cy="424816"/>
          </a:xfrm>
          <a:prstGeom prst="rect">
            <a:avLst/>
          </a:prstGeom>
        </p:spPr>
        <p:txBody>
          <a:bodyPr anchor="t" rtlCol="false" tIns="0" lIns="0" bIns="0" rIns="0">
            <a:spAutoFit/>
          </a:bodyPr>
          <a:lstStyle/>
          <a:p>
            <a:pPr algn="l">
              <a:lnSpc>
                <a:spcPts val="3359"/>
              </a:lnSpc>
              <a:spcBef>
                <a:spcPct val="0"/>
              </a:spcBef>
            </a:pPr>
            <a:r>
              <a:rPr lang="en-US" sz="2399" spc="-95">
                <a:solidFill>
                  <a:srgbClr val="FFFFFF"/>
                </a:solidFill>
                <a:latin typeface="Poppins"/>
                <a:ea typeface="Poppins"/>
                <a:cs typeface="Poppins"/>
                <a:sym typeface="Poppins"/>
              </a:rPr>
              <a:t>Problem Statment</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2243485" y="1768161"/>
            <a:ext cx="4820107" cy="4608672"/>
            <a:chOff x="0" y="0"/>
            <a:chExt cx="6318617" cy="6041450"/>
          </a:xfrm>
        </p:grpSpPr>
        <p:sp>
          <p:nvSpPr>
            <p:cNvPr name="Freeform 19" id="19"/>
            <p:cNvSpPr/>
            <p:nvPr/>
          </p:nvSpPr>
          <p:spPr>
            <a:xfrm flipH="false" flipV="false" rot="0">
              <a:off x="0" y="0"/>
              <a:ext cx="6318617" cy="6041450"/>
            </a:xfrm>
            <a:custGeom>
              <a:avLst/>
              <a:gdLst/>
              <a:ahLst/>
              <a:cxnLst/>
              <a:rect r="r" b="b" t="t" l="l"/>
              <a:pathLst>
                <a:path h="6041450" w="6318617">
                  <a:moveTo>
                    <a:pt x="0" y="5735350"/>
                  </a:moveTo>
                  <a:lnTo>
                    <a:pt x="0" y="306100"/>
                  </a:lnTo>
                  <a:cubicBezTo>
                    <a:pt x="0" y="136940"/>
                    <a:pt x="214833" y="0"/>
                    <a:pt x="480215" y="0"/>
                  </a:cubicBezTo>
                  <a:lnTo>
                    <a:pt x="5838402" y="0"/>
                  </a:lnTo>
                  <a:cubicBezTo>
                    <a:pt x="6103784" y="0"/>
                    <a:pt x="6318617" y="137745"/>
                    <a:pt x="6318617" y="306100"/>
                  </a:cubicBezTo>
                  <a:lnTo>
                    <a:pt x="6318617" y="5735350"/>
                  </a:lnTo>
                  <a:cubicBezTo>
                    <a:pt x="6318617" y="5904510"/>
                    <a:pt x="6103784" y="6041450"/>
                    <a:pt x="5838402" y="6041450"/>
                  </a:cubicBezTo>
                  <a:lnTo>
                    <a:pt x="480215" y="6041450"/>
                  </a:lnTo>
                  <a:cubicBezTo>
                    <a:pt x="216097" y="6041450"/>
                    <a:pt x="0" y="5904510"/>
                    <a:pt x="0" y="5735350"/>
                  </a:cubicBezTo>
                  <a:close/>
                </a:path>
              </a:pathLst>
            </a:custGeom>
            <a:blipFill>
              <a:blip r:embed="rId3"/>
              <a:stretch>
                <a:fillRect l="-34989" t="0" r="-34989" b="0"/>
              </a:stretch>
            </a:blipFill>
          </p:spPr>
        </p:sp>
      </p:grpSp>
      <p:sp>
        <p:nvSpPr>
          <p:cNvPr name="TextBox 20" id="20"/>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1" id="21"/>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2" id="22"/>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3" id="23"/>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4" id="24"/>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25" id="25"/>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26" id="26"/>
          <p:cNvSpPr txBox="true"/>
          <p:nvPr/>
        </p:nvSpPr>
        <p:spPr>
          <a:xfrm rot="0">
            <a:off x="11435304" y="7051098"/>
            <a:ext cx="6436468" cy="1311274"/>
          </a:xfrm>
          <a:prstGeom prst="rect">
            <a:avLst/>
          </a:prstGeom>
        </p:spPr>
        <p:txBody>
          <a:bodyPr anchor="t" rtlCol="false" tIns="0" lIns="0" bIns="0" rIns="0">
            <a:spAutoFit/>
          </a:bodyPr>
          <a:lstStyle/>
          <a:p>
            <a:pPr algn="l" marL="0" indent="0" lvl="0">
              <a:lnSpc>
                <a:spcPts val="8799"/>
              </a:lnSpc>
              <a:spcBef>
                <a:spcPct val="0"/>
              </a:spcBef>
            </a:pPr>
            <a:r>
              <a:rPr lang="en-US" b="true" sz="9999" spc="-499" strike="noStrike" u="none">
                <a:solidFill>
                  <a:srgbClr val="FFDE59"/>
                </a:solidFill>
                <a:latin typeface="Poppins Semi-Bold"/>
                <a:ea typeface="Poppins Semi-Bold"/>
                <a:cs typeface="Poppins Semi-Bold"/>
                <a:sym typeface="Poppins Semi-Bold"/>
              </a:rPr>
              <a:t>O</a:t>
            </a:r>
            <a:r>
              <a:rPr lang="en-US" b="true" sz="9999" spc="-499" strike="noStrike" u="none">
                <a:solidFill>
                  <a:srgbClr val="FFDE59"/>
                </a:solidFill>
                <a:latin typeface="Poppins Semi-Bold"/>
                <a:ea typeface="Poppins Semi-Bold"/>
                <a:cs typeface="Poppins Semi-Bold"/>
                <a:sym typeface="Poppins Semi-Bold"/>
              </a:rPr>
              <a:t>bj</a:t>
            </a:r>
            <a:r>
              <a:rPr lang="en-US" b="true" sz="9999" spc="-499" strike="noStrike" u="none">
                <a:solidFill>
                  <a:srgbClr val="FFDE59"/>
                </a:solidFill>
                <a:latin typeface="Poppins Semi-Bold"/>
                <a:ea typeface="Poppins Semi-Bold"/>
                <a:cs typeface="Poppins Semi-Bold"/>
                <a:sym typeface="Poppins Semi-Bold"/>
              </a:rPr>
              <a:t>e</a:t>
            </a:r>
            <a:r>
              <a:rPr lang="en-US" b="true" sz="9999" spc="-499" strike="noStrike" u="none">
                <a:solidFill>
                  <a:srgbClr val="FFDE59"/>
                </a:solidFill>
                <a:latin typeface="Poppins Semi-Bold"/>
                <a:ea typeface="Poppins Semi-Bold"/>
                <a:cs typeface="Poppins Semi-Bold"/>
                <a:sym typeface="Poppins Semi-Bold"/>
              </a:rPr>
              <a:t>c</a:t>
            </a:r>
            <a:r>
              <a:rPr lang="en-US" b="true" sz="9999" spc="-499" strike="noStrike" u="none">
                <a:solidFill>
                  <a:srgbClr val="FFDE59"/>
                </a:solidFill>
                <a:latin typeface="Poppins Semi-Bold"/>
                <a:ea typeface="Poppins Semi-Bold"/>
                <a:cs typeface="Poppins Semi-Bold"/>
                <a:sym typeface="Poppins Semi-Bold"/>
              </a:rPr>
              <a:t>ti</a:t>
            </a:r>
            <a:r>
              <a:rPr lang="en-US" b="true" sz="9999" spc="-499" strike="noStrike" u="none">
                <a:solidFill>
                  <a:srgbClr val="FFDE59"/>
                </a:solidFill>
                <a:latin typeface="Poppins Semi-Bold"/>
                <a:ea typeface="Poppins Semi-Bold"/>
                <a:cs typeface="Poppins Semi-Bold"/>
                <a:sym typeface="Poppins Semi-Bold"/>
              </a:rPr>
              <a:t>ve</a:t>
            </a:r>
            <a:r>
              <a:rPr lang="en-US" b="true" sz="9999" spc="-499" strike="noStrike" u="none">
                <a:solidFill>
                  <a:srgbClr val="FFDE59"/>
                </a:solidFill>
                <a:latin typeface="Poppins Semi-Bold"/>
                <a:ea typeface="Poppins Semi-Bold"/>
                <a:cs typeface="Poppins Semi-Bold"/>
                <a:sym typeface="Poppins Semi-Bold"/>
              </a:rPr>
              <a:t>s</a:t>
            </a:r>
          </a:p>
        </p:txBody>
      </p:sp>
      <p:grpSp>
        <p:nvGrpSpPr>
          <p:cNvPr name="Group 27" id="27"/>
          <p:cNvGrpSpPr/>
          <p:nvPr/>
        </p:nvGrpSpPr>
        <p:grpSpPr>
          <a:xfrm rot="0">
            <a:off x="1005053" y="3369431"/>
            <a:ext cx="8115300" cy="1163937"/>
            <a:chOff x="0" y="0"/>
            <a:chExt cx="2137363" cy="306551"/>
          </a:xfrm>
        </p:grpSpPr>
        <p:sp>
          <p:nvSpPr>
            <p:cNvPr name="Freeform 28" id="28"/>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29" id="29"/>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sp>
        <p:nvSpPr>
          <p:cNvPr name="Freeform 30" id="30"/>
          <p:cNvSpPr/>
          <p:nvPr/>
        </p:nvSpPr>
        <p:spPr>
          <a:xfrm flipH="false" flipV="false" rot="0">
            <a:off x="10386586" y="4874165"/>
            <a:ext cx="872493" cy="872493"/>
          </a:xfrm>
          <a:custGeom>
            <a:avLst/>
            <a:gdLst/>
            <a:ahLst/>
            <a:cxnLst/>
            <a:rect r="r" b="b" t="t" l="l"/>
            <a:pathLst>
              <a:path h="872493" w="872493">
                <a:moveTo>
                  <a:pt x="0" y="0"/>
                </a:moveTo>
                <a:lnTo>
                  <a:pt x="872493" y="0"/>
                </a:lnTo>
                <a:lnTo>
                  <a:pt x="872493" y="872493"/>
                </a:lnTo>
                <a:lnTo>
                  <a:pt x="0" y="8724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1" id="31"/>
          <p:cNvGrpSpPr/>
          <p:nvPr/>
        </p:nvGrpSpPr>
        <p:grpSpPr>
          <a:xfrm rot="0">
            <a:off x="1005053" y="2043569"/>
            <a:ext cx="8115300" cy="1163937"/>
            <a:chOff x="0" y="0"/>
            <a:chExt cx="2137363" cy="306551"/>
          </a:xfrm>
        </p:grpSpPr>
        <p:sp>
          <p:nvSpPr>
            <p:cNvPr name="Freeform 32" id="32"/>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33" id="33"/>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sp>
        <p:nvSpPr>
          <p:cNvPr name="TextBox 34" id="34"/>
          <p:cNvSpPr txBox="true"/>
          <p:nvPr/>
        </p:nvSpPr>
        <p:spPr>
          <a:xfrm rot="0">
            <a:off x="1552267" y="2241363"/>
            <a:ext cx="7020872"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Analyze historical downtime patterns and identify the most influential contributing factors.</a:t>
            </a:r>
          </a:p>
        </p:txBody>
      </p:sp>
      <p:grpSp>
        <p:nvGrpSpPr>
          <p:cNvPr name="Group 35" id="35"/>
          <p:cNvGrpSpPr/>
          <p:nvPr/>
        </p:nvGrpSpPr>
        <p:grpSpPr>
          <a:xfrm rot="0">
            <a:off x="1005053" y="4695293"/>
            <a:ext cx="8115300" cy="1163937"/>
            <a:chOff x="0" y="0"/>
            <a:chExt cx="2137363" cy="306551"/>
          </a:xfrm>
        </p:grpSpPr>
        <p:sp>
          <p:nvSpPr>
            <p:cNvPr name="Freeform 36" id="36"/>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37" id="37"/>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grpSp>
        <p:nvGrpSpPr>
          <p:cNvPr name="Group 38" id="38"/>
          <p:cNvGrpSpPr/>
          <p:nvPr/>
        </p:nvGrpSpPr>
        <p:grpSpPr>
          <a:xfrm rot="0">
            <a:off x="1005053" y="6021155"/>
            <a:ext cx="8115300" cy="1163937"/>
            <a:chOff x="0" y="0"/>
            <a:chExt cx="2137363" cy="306551"/>
          </a:xfrm>
        </p:grpSpPr>
        <p:sp>
          <p:nvSpPr>
            <p:cNvPr name="Freeform 39" id="39"/>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40" id="40"/>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grpSp>
        <p:nvGrpSpPr>
          <p:cNvPr name="Group 41" id="41"/>
          <p:cNvGrpSpPr/>
          <p:nvPr/>
        </p:nvGrpSpPr>
        <p:grpSpPr>
          <a:xfrm rot="0">
            <a:off x="1005053" y="7347017"/>
            <a:ext cx="8115300" cy="1163937"/>
            <a:chOff x="0" y="0"/>
            <a:chExt cx="2137363" cy="306551"/>
          </a:xfrm>
        </p:grpSpPr>
        <p:sp>
          <p:nvSpPr>
            <p:cNvPr name="Freeform 42" id="42"/>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43" id="43"/>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grpSp>
        <p:nvGrpSpPr>
          <p:cNvPr name="Group 44" id="44"/>
          <p:cNvGrpSpPr/>
          <p:nvPr/>
        </p:nvGrpSpPr>
        <p:grpSpPr>
          <a:xfrm rot="0">
            <a:off x="1028700" y="8672879"/>
            <a:ext cx="8115300" cy="1163937"/>
            <a:chOff x="0" y="0"/>
            <a:chExt cx="2137363" cy="306551"/>
          </a:xfrm>
        </p:grpSpPr>
        <p:sp>
          <p:nvSpPr>
            <p:cNvPr name="Freeform 45" id="45"/>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46" id="46"/>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sp>
        <p:nvSpPr>
          <p:cNvPr name="TextBox 47" id="47"/>
          <p:cNvSpPr txBox="true"/>
          <p:nvPr/>
        </p:nvSpPr>
        <p:spPr>
          <a:xfrm rot="0">
            <a:off x="1552267" y="3567225"/>
            <a:ext cx="7020872"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Measure downtime behavior across operators, product sizes, flavors, and shifts to highlight high-risk areas.</a:t>
            </a:r>
          </a:p>
        </p:txBody>
      </p:sp>
      <p:sp>
        <p:nvSpPr>
          <p:cNvPr name="TextBox 48" id="48"/>
          <p:cNvSpPr txBox="true"/>
          <p:nvPr/>
        </p:nvSpPr>
        <p:spPr>
          <a:xfrm rot="0">
            <a:off x="1552267" y="4893086"/>
            <a:ext cx="7020872"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Build a machine learning regression model to predict downtime minutes per production batch.</a:t>
            </a:r>
          </a:p>
        </p:txBody>
      </p:sp>
      <p:sp>
        <p:nvSpPr>
          <p:cNvPr name="TextBox 49" id="49"/>
          <p:cNvSpPr txBox="true"/>
          <p:nvPr/>
        </p:nvSpPr>
        <p:spPr>
          <a:xfrm rot="0">
            <a:off x="1552267" y="6218948"/>
            <a:ext cx="7020872"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Generate a reliable next-day downtime forecast using engineered time-based and operational features.</a:t>
            </a:r>
          </a:p>
        </p:txBody>
      </p:sp>
      <p:sp>
        <p:nvSpPr>
          <p:cNvPr name="TextBox 50" id="50"/>
          <p:cNvSpPr txBox="true"/>
          <p:nvPr/>
        </p:nvSpPr>
        <p:spPr>
          <a:xfrm rot="0">
            <a:off x="1552267" y="7544810"/>
            <a:ext cx="7020872"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Provide managers with clear, actionable insights** through an interactive dashboard (factors, operators, shift risks).</a:t>
            </a:r>
          </a:p>
        </p:txBody>
      </p:sp>
      <p:sp>
        <p:nvSpPr>
          <p:cNvPr name="TextBox 51" id="51"/>
          <p:cNvSpPr txBox="true"/>
          <p:nvPr/>
        </p:nvSpPr>
        <p:spPr>
          <a:xfrm rot="0">
            <a:off x="1552267" y="8870672"/>
            <a:ext cx="7020872"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Deploy predictions via a REST API to enable smooth integration between the model and the dashboard.</a:t>
            </a:r>
          </a:p>
        </p:txBody>
      </p:sp>
      <p:sp>
        <p:nvSpPr>
          <p:cNvPr name="Freeform 52" id="52"/>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6"/>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2284311" y="1706462"/>
            <a:ext cx="4779281" cy="4569637"/>
            <a:chOff x="0" y="0"/>
            <a:chExt cx="6318617" cy="6041450"/>
          </a:xfrm>
        </p:grpSpPr>
        <p:sp>
          <p:nvSpPr>
            <p:cNvPr name="Freeform 19" id="19"/>
            <p:cNvSpPr/>
            <p:nvPr/>
          </p:nvSpPr>
          <p:spPr>
            <a:xfrm flipH="false" flipV="false" rot="0">
              <a:off x="0" y="0"/>
              <a:ext cx="6318617" cy="6041450"/>
            </a:xfrm>
            <a:custGeom>
              <a:avLst/>
              <a:gdLst/>
              <a:ahLst/>
              <a:cxnLst/>
              <a:rect r="r" b="b" t="t" l="l"/>
              <a:pathLst>
                <a:path h="6041450" w="6318617">
                  <a:moveTo>
                    <a:pt x="0" y="5735350"/>
                  </a:moveTo>
                  <a:lnTo>
                    <a:pt x="0" y="306100"/>
                  </a:lnTo>
                  <a:cubicBezTo>
                    <a:pt x="0" y="136940"/>
                    <a:pt x="214833" y="0"/>
                    <a:pt x="480215" y="0"/>
                  </a:cubicBezTo>
                  <a:lnTo>
                    <a:pt x="5838402" y="0"/>
                  </a:lnTo>
                  <a:cubicBezTo>
                    <a:pt x="6103784" y="0"/>
                    <a:pt x="6318617" y="137745"/>
                    <a:pt x="6318617" y="306100"/>
                  </a:cubicBezTo>
                  <a:lnTo>
                    <a:pt x="6318617" y="5735350"/>
                  </a:lnTo>
                  <a:cubicBezTo>
                    <a:pt x="6318617" y="5904510"/>
                    <a:pt x="6103784" y="6041450"/>
                    <a:pt x="5838402" y="6041450"/>
                  </a:cubicBezTo>
                  <a:lnTo>
                    <a:pt x="480215" y="6041450"/>
                  </a:lnTo>
                  <a:cubicBezTo>
                    <a:pt x="216097" y="6041450"/>
                    <a:pt x="0" y="5904510"/>
                    <a:pt x="0" y="5735350"/>
                  </a:cubicBezTo>
                  <a:close/>
                </a:path>
              </a:pathLst>
            </a:custGeom>
            <a:blipFill>
              <a:blip r:embed="rId3"/>
              <a:stretch>
                <a:fillRect l="-34989" t="0" r="-34989" b="0"/>
              </a:stretch>
            </a:blipFill>
          </p:spPr>
        </p:sp>
      </p:grpSp>
      <p:sp>
        <p:nvSpPr>
          <p:cNvPr name="TextBox 20" id="20"/>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1" id="21"/>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2" id="22"/>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3" id="23"/>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4" id="24"/>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25" id="25"/>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26" id="26"/>
          <p:cNvSpPr txBox="true"/>
          <p:nvPr/>
        </p:nvSpPr>
        <p:spPr>
          <a:xfrm rot="0">
            <a:off x="12717588" y="7051098"/>
            <a:ext cx="3912726" cy="1311274"/>
          </a:xfrm>
          <a:prstGeom prst="rect">
            <a:avLst/>
          </a:prstGeom>
        </p:spPr>
        <p:txBody>
          <a:bodyPr anchor="t" rtlCol="false" tIns="0" lIns="0" bIns="0" rIns="0">
            <a:spAutoFit/>
          </a:bodyPr>
          <a:lstStyle/>
          <a:p>
            <a:pPr algn="l" marL="0" indent="0" lvl="0">
              <a:lnSpc>
                <a:spcPts val="8799"/>
              </a:lnSpc>
              <a:spcBef>
                <a:spcPct val="0"/>
              </a:spcBef>
            </a:pPr>
            <a:r>
              <a:rPr lang="en-US" b="true" sz="9999" spc="-499">
                <a:solidFill>
                  <a:srgbClr val="FFDE59"/>
                </a:solidFill>
                <a:latin typeface="Poppins Semi-Bold"/>
                <a:ea typeface="Poppins Semi-Bold"/>
                <a:cs typeface="Poppins Semi-Bold"/>
                <a:sym typeface="Poppins Semi-Bold"/>
              </a:rPr>
              <a:t>Scope</a:t>
            </a:r>
          </a:p>
        </p:txBody>
      </p:sp>
      <p:grpSp>
        <p:nvGrpSpPr>
          <p:cNvPr name="Group 27" id="27"/>
          <p:cNvGrpSpPr/>
          <p:nvPr/>
        </p:nvGrpSpPr>
        <p:grpSpPr>
          <a:xfrm rot="0">
            <a:off x="1005053" y="3369431"/>
            <a:ext cx="8115300" cy="1163937"/>
            <a:chOff x="0" y="0"/>
            <a:chExt cx="2137363" cy="306551"/>
          </a:xfrm>
        </p:grpSpPr>
        <p:sp>
          <p:nvSpPr>
            <p:cNvPr name="Freeform 28" id="28"/>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29" id="29"/>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sp>
        <p:nvSpPr>
          <p:cNvPr name="Freeform 30" id="30"/>
          <p:cNvSpPr/>
          <p:nvPr/>
        </p:nvSpPr>
        <p:spPr>
          <a:xfrm flipH="false" flipV="false" rot="0">
            <a:off x="10386586" y="4874165"/>
            <a:ext cx="872493" cy="872493"/>
          </a:xfrm>
          <a:custGeom>
            <a:avLst/>
            <a:gdLst/>
            <a:ahLst/>
            <a:cxnLst/>
            <a:rect r="r" b="b" t="t" l="l"/>
            <a:pathLst>
              <a:path h="872493" w="872493">
                <a:moveTo>
                  <a:pt x="0" y="0"/>
                </a:moveTo>
                <a:lnTo>
                  <a:pt x="872493" y="0"/>
                </a:lnTo>
                <a:lnTo>
                  <a:pt x="872493" y="872493"/>
                </a:lnTo>
                <a:lnTo>
                  <a:pt x="0" y="8724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1" id="31"/>
          <p:cNvGrpSpPr/>
          <p:nvPr/>
        </p:nvGrpSpPr>
        <p:grpSpPr>
          <a:xfrm rot="0">
            <a:off x="1005053" y="2043569"/>
            <a:ext cx="8115300" cy="1163937"/>
            <a:chOff x="0" y="0"/>
            <a:chExt cx="2137363" cy="306551"/>
          </a:xfrm>
        </p:grpSpPr>
        <p:sp>
          <p:nvSpPr>
            <p:cNvPr name="Freeform 32" id="32"/>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33" id="33"/>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sp>
        <p:nvSpPr>
          <p:cNvPr name="TextBox 34" id="34"/>
          <p:cNvSpPr txBox="true"/>
          <p:nvPr/>
        </p:nvSpPr>
        <p:spPr>
          <a:xfrm rot="0">
            <a:off x="1552267" y="2241363"/>
            <a:ext cx="7020872"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Utilize historical factory datasets, including batch logs, product specifications, operators, and downtime factors.</a:t>
            </a:r>
          </a:p>
        </p:txBody>
      </p:sp>
      <p:grpSp>
        <p:nvGrpSpPr>
          <p:cNvPr name="Group 35" id="35"/>
          <p:cNvGrpSpPr/>
          <p:nvPr/>
        </p:nvGrpSpPr>
        <p:grpSpPr>
          <a:xfrm rot="0">
            <a:off x="1005053" y="4695293"/>
            <a:ext cx="8115300" cy="1163937"/>
            <a:chOff x="0" y="0"/>
            <a:chExt cx="2137363" cy="306551"/>
          </a:xfrm>
        </p:grpSpPr>
        <p:sp>
          <p:nvSpPr>
            <p:cNvPr name="Freeform 36" id="36"/>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37" id="37"/>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grpSp>
        <p:nvGrpSpPr>
          <p:cNvPr name="Group 38" id="38"/>
          <p:cNvGrpSpPr/>
          <p:nvPr/>
        </p:nvGrpSpPr>
        <p:grpSpPr>
          <a:xfrm rot="0">
            <a:off x="1005053" y="6021155"/>
            <a:ext cx="8115300" cy="1163937"/>
            <a:chOff x="0" y="0"/>
            <a:chExt cx="2137363" cy="306551"/>
          </a:xfrm>
        </p:grpSpPr>
        <p:sp>
          <p:nvSpPr>
            <p:cNvPr name="Freeform 39" id="39"/>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40" id="40"/>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grpSp>
        <p:nvGrpSpPr>
          <p:cNvPr name="Group 41" id="41"/>
          <p:cNvGrpSpPr/>
          <p:nvPr/>
        </p:nvGrpSpPr>
        <p:grpSpPr>
          <a:xfrm rot="0">
            <a:off x="1005053" y="7347017"/>
            <a:ext cx="8115300" cy="1163937"/>
            <a:chOff x="0" y="0"/>
            <a:chExt cx="2137363" cy="306551"/>
          </a:xfrm>
        </p:grpSpPr>
        <p:sp>
          <p:nvSpPr>
            <p:cNvPr name="Freeform 42" id="42"/>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43" id="43"/>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grpSp>
        <p:nvGrpSpPr>
          <p:cNvPr name="Group 44" id="44"/>
          <p:cNvGrpSpPr/>
          <p:nvPr/>
        </p:nvGrpSpPr>
        <p:grpSpPr>
          <a:xfrm rot="0">
            <a:off x="1028700" y="8672879"/>
            <a:ext cx="8115300" cy="1163937"/>
            <a:chOff x="0" y="0"/>
            <a:chExt cx="2137363" cy="306551"/>
          </a:xfrm>
        </p:grpSpPr>
        <p:sp>
          <p:nvSpPr>
            <p:cNvPr name="Freeform 45" id="45"/>
            <p:cNvSpPr/>
            <p:nvPr/>
          </p:nvSpPr>
          <p:spPr>
            <a:xfrm flipH="false" flipV="false" rot="0">
              <a:off x="0" y="0"/>
              <a:ext cx="2137363" cy="306551"/>
            </a:xfrm>
            <a:custGeom>
              <a:avLst/>
              <a:gdLst/>
              <a:ahLst/>
              <a:cxnLst/>
              <a:rect r="r" b="b" t="t" l="l"/>
              <a:pathLst>
                <a:path h="306551" w="2137363">
                  <a:moveTo>
                    <a:pt x="23850" y="0"/>
                  </a:moveTo>
                  <a:lnTo>
                    <a:pt x="2113513" y="0"/>
                  </a:lnTo>
                  <a:cubicBezTo>
                    <a:pt x="2119839" y="0"/>
                    <a:pt x="2125905" y="2513"/>
                    <a:pt x="2130378" y="6985"/>
                  </a:cubicBezTo>
                  <a:cubicBezTo>
                    <a:pt x="2134850" y="11458"/>
                    <a:pt x="2137363" y="17524"/>
                    <a:pt x="2137363" y="23850"/>
                  </a:cubicBezTo>
                  <a:lnTo>
                    <a:pt x="2137363" y="282702"/>
                  </a:lnTo>
                  <a:cubicBezTo>
                    <a:pt x="2137363" y="289027"/>
                    <a:pt x="2134850" y="295093"/>
                    <a:pt x="2130378" y="299566"/>
                  </a:cubicBezTo>
                  <a:cubicBezTo>
                    <a:pt x="2125905" y="304039"/>
                    <a:pt x="2119839" y="306551"/>
                    <a:pt x="2113513" y="306551"/>
                  </a:cubicBezTo>
                  <a:lnTo>
                    <a:pt x="23850" y="306551"/>
                  </a:lnTo>
                  <a:cubicBezTo>
                    <a:pt x="17524" y="306551"/>
                    <a:pt x="11458" y="304039"/>
                    <a:pt x="6985" y="299566"/>
                  </a:cubicBezTo>
                  <a:cubicBezTo>
                    <a:pt x="2513" y="295093"/>
                    <a:pt x="0" y="289027"/>
                    <a:pt x="0" y="282702"/>
                  </a:cubicBezTo>
                  <a:lnTo>
                    <a:pt x="0" y="23850"/>
                  </a:lnTo>
                  <a:cubicBezTo>
                    <a:pt x="0" y="17524"/>
                    <a:pt x="2513" y="11458"/>
                    <a:pt x="6985" y="6985"/>
                  </a:cubicBezTo>
                  <a:cubicBezTo>
                    <a:pt x="11458" y="2513"/>
                    <a:pt x="17524" y="0"/>
                    <a:pt x="23850" y="0"/>
                  </a:cubicBezTo>
                  <a:close/>
                </a:path>
              </a:pathLst>
            </a:custGeom>
            <a:solidFill>
              <a:srgbClr val="000000">
                <a:alpha val="0"/>
              </a:srgbClr>
            </a:solidFill>
            <a:ln w="9525" cap="rnd">
              <a:solidFill>
                <a:srgbClr val="FFFFFF"/>
              </a:solidFill>
              <a:prstDash val="solid"/>
              <a:round/>
            </a:ln>
          </p:spPr>
        </p:sp>
        <p:sp>
          <p:nvSpPr>
            <p:cNvPr name="TextBox 46" id="46"/>
            <p:cNvSpPr txBox="true"/>
            <p:nvPr/>
          </p:nvSpPr>
          <p:spPr>
            <a:xfrm>
              <a:off x="0" y="-47625"/>
              <a:ext cx="2137363" cy="354176"/>
            </a:xfrm>
            <a:prstGeom prst="rect">
              <a:avLst/>
            </a:prstGeom>
          </p:spPr>
          <p:txBody>
            <a:bodyPr anchor="ctr" rtlCol="false" tIns="50800" lIns="50800" bIns="50800" rIns="50800"/>
            <a:lstStyle/>
            <a:p>
              <a:pPr algn="ctr">
                <a:lnSpc>
                  <a:spcPts val="1960"/>
                </a:lnSpc>
              </a:pPr>
            </a:p>
          </p:txBody>
        </p:sp>
      </p:grpSp>
      <p:sp>
        <p:nvSpPr>
          <p:cNvPr name="TextBox 47" id="47"/>
          <p:cNvSpPr txBox="true"/>
          <p:nvPr/>
        </p:nvSpPr>
        <p:spPr>
          <a:xfrm rot="0">
            <a:off x="1552267" y="3567225"/>
            <a:ext cx="7020872"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Perform comprehensive data cleaning (invalid values, missing data, size standardization, operator normalization).</a:t>
            </a:r>
          </a:p>
        </p:txBody>
      </p:sp>
      <p:sp>
        <p:nvSpPr>
          <p:cNvPr name="TextBox 48" id="48"/>
          <p:cNvSpPr txBox="true"/>
          <p:nvPr/>
        </p:nvSpPr>
        <p:spPr>
          <a:xfrm rot="0">
            <a:off x="1552267" y="4893086"/>
            <a:ext cx="7020872"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Apply feature engineering (downtime factor encoding, time features, aggregated batch metrics).</a:t>
            </a:r>
          </a:p>
        </p:txBody>
      </p:sp>
      <p:sp>
        <p:nvSpPr>
          <p:cNvPr name="TextBox 49" id="49"/>
          <p:cNvSpPr txBox="true"/>
          <p:nvPr/>
        </p:nvSpPr>
        <p:spPr>
          <a:xfrm rot="0">
            <a:off x="1552267" y="6218948"/>
            <a:ext cx="7020872"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Develop and evaluate multiple ML models (Random Forest, XGBoost) using MAE, RMSE, and R².</a:t>
            </a:r>
          </a:p>
        </p:txBody>
      </p:sp>
      <p:sp>
        <p:nvSpPr>
          <p:cNvPr name="TextBox 50" id="50"/>
          <p:cNvSpPr txBox="true"/>
          <p:nvPr/>
        </p:nvSpPr>
        <p:spPr>
          <a:xfrm rot="0">
            <a:off x="1552267" y="7544810"/>
            <a:ext cx="7020872"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Build a structured deployment pipeline: Model → API Endpoint (/predict) → Interactive Dashboard.</a:t>
            </a:r>
          </a:p>
        </p:txBody>
      </p:sp>
      <p:sp>
        <p:nvSpPr>
          <p:cNvPr name="TextBox 51" id="51"/>
          <p:cNvSpPr txBox="true"/>
          <p:nvPr/>
        </p:nvSpPr>
        <p:spPr>
          <a:xfrm rot="0">
            <a:off x="1225327" y="8870672"/>
            <a:ext cx="8004090" cy="711200"/>
          </a:xfrm>
          <a:prstGeom prst="rect">
            <a:avLst/>
          </a:prstGeom>
        </p:spPr>
        <p:txBody>
          <a:bodyPr anchor="t" rtlCol="false" tIns="0" lIns="0" bIns="0" rIns="0">
            <a:spAutoFit/>
          </a:bodyPr>
          <a:lstStyle/>
          <a:p>
            <a:pPr algn="l">
              <a:lnSpc>
                <a:spcPts val="2799"/>
              </a:lnSpc>
              <a:spcBef>
                <a:spcPct val="0"/>
              </a:spcBef>
            </a:pPr>
            <a:r>
              <a:rPr lang="en-US" sz="1999" spc="-79">
                <a:solidFill>
                  <a:srgbClr val="FFFFFF"/>
                </a:solidFill>
                <a:latin typeface="Poppins"/>
                <a:ea typeface="Poppins"/>
                <a:cs typeface="Poppins"/>
                <a:sym typeface="Poppins"/>
              </a:rPr>
              <a:t>Visualize predictions and insights through a central dashboard covering risk metrics, factor breakdown, and forecasted downtime.</a:t>
            </a:r>
          </a:p>
        </p:txBody>
      </p:sp>
      <p:sp>
        <p:nvSpPr>
          <p:cNvPr name="Freeform 52" id="52"/>
          <p:cNvSpPr/>
          <p:nvPr/>
        </p:nvSpPr>
        <p:spPr>
          <a:xfrm flipH="false" flipV="false" rot="0">
            <a:off x="0" y="-37186"/>
            <a:ext cx="2178319" cy="1805347"/>
          </a:xfrm>
          <a:custGeom>
            <a:avLst/>
            <a:gdLst/>
            <a:ahLst/>
            <a:cxnLst/>
            <a:rect r="r" b="b" t="t" l="l"/>
            <a:pathLst>
              <a:path h="1805347" w="2178319">
                <a:moveTo>
                  <a:pt x="0" y="0"/>
                </a:moveTo>
                <a:lnTo>
                  <a:pt x="2178319" y="0"/>
                </a:lnTo>
                <a:lnTo>
                  <a:pt x="2178319" y="1805347"/>
                </a:lnTo>
                <a:lnTo>
                  <a:pt x="0" y="1805347"/>
                </a:lnTo>
                <a:lnTo>
                  <a:pt x="0" y="0"/>
                </a:lnTo>
                <a:close/>
              </a:path>
            </a:pathLst>
          </a:custGeom>
          <a:blipFill>
            <a:blip r:embed="rId6"/>
            <a:stretch>
              <a:fillRect l="0" t="0" r="0" b="0"/>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sp>
        <p:nvSpPr>
          <p:cNvPr name="Freeform 18" id="18"/>
          <p:cNvSpPr/>
          <p:nvPr/>
        </p:nvSpPr>
        <p:spPr>
          <a:xfrm flipH="false" flipV="false" rot="0">
            <a:off x="16864131" y="9071000"/>
            <a:ext cx="777108" cy="777108"/>
          </a:xfrm>
          <a:custGeom>
            <a:avLst/>
            <a:gdLst/>
            <a:ahLst/>
            <a:cxnLst/>
            <a:rect r="r" b="b" t="t" l="l"/>
            <a:pathLst>
              <a:path h="777108" w="777108">
                <a:moveTo>
                  <a:pt x="0" y="0"/>
                </a:moveTo>
                <a:lnTo>
                  <a:pt x="777108" y="0"/>
                </a:lnTo>
                <a:lnTo>
                  <a:pt x="777108" y="777108"/>
                </a:lnTo>
                <a:lnTo>
                  <a:pt x="0" y="7771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0233526" y="6994094"/>
            <a:ext cx="5668580" cy="3026564"/>
          </a:xfrm>
          <a:custGeom>
            <a:avLst/>
            <a:gdLst/>
            <a:ahLst/>
            <a:cxnLst/>
            <a:rect r="r" b="b" t="t" l="l"/>
            <a:pathLst>
              <a:path h="3026564" w="5668580">
                <a:moveTo>
                  <a:pt x="0" y="0"/>
                </a:moveTo>
                <a:lnTo>
                  <a:pt x="5668580" y="0"/>
                </a:lnTo>
                <a:lnTo>
                  <a:pt x="5668580" y="3026563"/>
                </a:lnTo>
                <a:lnTo>
                  <a:pt x="0" y="3026563"/>
                </a:lnTo>
                <a:lnTo>
                  <a:pt x="0" y="0"/>
                </a:lnTo>
                <a:close/>
              </a:path>
            </a:pathLst>
          </a:custGeom>
          <a:blipFill>
            <a:blip r:embed="rId5"/>
            <a:stretch>
              <a:fillRect l="0" t="-1961" r="0" b="-44794"/>
            </a:stretch>
          </a:blipFill>
        </p:spPr>
      </p:sp>
      <p:sp>
        <p:nvSpPr>
          <p:cNvPr name="Freeform 20" id="20"/>
          <p:cNvSpPr/>
          <p:nvPr/>
        </p:nvSpPr>
        <p:spPr>
          <a:xfrm flipH="false" flipV="false" rot="0">
            <a:off x="462295" y="6473039"/>
            <a:ext cx="3181188" cy="3547618"/>
          </a:xfrm>
          <a:custGeom>
            <a:avLst/>
            <a:gdLst/>
            <a:ahLst/>
            <a:cxnLst/>
            <a:rect r="r" b="b" t="t" l="l"/>
            <a:pathLst>
              <a:path h="3547618" w="3181188">
                <a:moveTo>
                  <a:pt x="0" y="0"/>
                </a:moveTo>
                <a:lnTo>
                  <a:pt x="3181187" y="0"/>
                </a:lnTo>
                <a:lnTo>
                  <a:pt x="3181187" y="3547618"/>
                </a:lnTo>
                <a:lnTo>
                  <a:pt x="0" y="3547618"/>
                </a:lnTo>
                <a:lnTo>
                  <a:pt x="0" y="0"/>
                </a:lnTo>
                <a:close/>
              </a:path>
            </a:pathLst>
          </a:custGeom>
          <a:blipFill>
            <a:blip r:embed="rId6"/>
            <a:stretch>
              <a:fillRect l="-5953" t="0" r="-21775" b="0"/>
            </a:stretch>
          </a:blipFill>
        </p:spPr>
      </p:sp>
      <p:sp>
        <p:nvSpPr>
          <p:cNvPr name="Freeform 21" id="21"/>
          <p:cNvSpPr/>
          <p:nvPr/>
        </p:nvSpPr>
        <p:spPr>
          <a:xfrm flipH="false" flipV="false" rot="0">
            <a:off x="3899741" y="6473039"/>
            <a:ext cx="5373671" cy="3547618"/>
          </a:xfrm>
          <a:custGeom>
            <a:avLst/>
            <a:gdLst/>
            <a:ahLst/>
            <a:cxnLst/>
            <a:rect r="r" b="b" t="t" l="l"/>
            <a:pathLst>
              <a:path h="3547618" w="5373671">
                <a:moveTo>
                  <a:pt x="0" y="0"/>
                </a:moveTo>
                <a:lnTo>
                  <a:pt x="5373672" y="0"/>
                </a:lnTo>
                <a:lnTo>
                  <a:pt x="5373672" y="3547618"/>
                </a:lnTo>
                <a:lnTo>
                  <a:pt x="0" y="3547618"/>
                </a:lnTo>
                <a:lnTo>
                  <a:pt x="0" y="0"/>
                </a:lnTo>
                <a:close/>
              </a:path>
            </a:pathLst>
          </a:custGeom>
          <a:blipFill>
            <a:blip r:embed="rId7"/>
            <a:stretch>
              <a:fillRect l="0" t="0" r="0" b="0"/>
            </a:stretch>
          </a:blipFill>
        </p:spPr>
      </p:sp>
      <p:sp>
        <p:nvSpPr>
          <p:cNvPr name="Freeform 22" id="22"/>
          <p:cNvSpPr/>
          <p:nvPr/>
        </p:nvSpPr>
        <p:spPr>
          <a:xfrm flipH="false" flipV="false" rot="0">
            <a:off x="10233526" y="3508517"/>
            <a:ext cx="5668580" cy="3269965"/>
          </a:xfrm>
          <a:custGeom>
            <a:avLst/>
            <a:gdLst/>
            <a:ahLst/>
            <a:cxnLst/>
            <a:rect r="r" b="b" t="t" l="l"/>
            <a:pathLst>
              <a:path h="3269965" w="5668580">
                <a:moveTo>
                  <a:pt x="0" y="0"/>
                </a:moveTo>
                <a:lnTo>
                  <a:pt x="5668580" y="0"/>
                </a:lnTo>
                <a:lnTo>
                  <a:pt x="5668580" y="3269966"/>
                </a:lnTo>
                <a:lnTo>
                  <a:pt x="0" y="3269966"/>
                </a:lnTo>
                <a:lnTo>
                  <a:pt x="0" y="0"/>
                </a:lnTo>
                <a:close/>
              </a:path>
            </a:pathLst>
          </a:custGeom>
          <a:blipFill>
            <a:blip r:embed="rId8"/>
            <a:stretch>
              <a:fillRect l="0" t="-3339" r="0" b="-3339"/>
            </a:stretch>
          </a:blipFill>
        </p:spPr>
      </p:sp>
      <p:sp>
        <p:nvSpPr>
          <p:cNvPr name="TextBox 23" id="23"/>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4" id="24"/>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25" id="25"/>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26" id="26"/>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27" id="27"/>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28" id="28"/>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29" id="29"/>
          <p:cNvSpPr txBox="true"/>
          <p:nvPr/>
        </p:nvSpPr>
        <p:spPr>
          <a:xfrm rot="0">
            <a:off x="755269" y="1462160"/>
            <a:ext cx="10747343" cy="1812912"/>
          </a:xfrm>
          <a:prstGeom prst="rect">
            <a:avLst/>
          </a:prstGeom>
        </p:spPr>
        <p:txBody>
          <a:bodyPr anchor="t" rtlCol="false" tIns="0" lIns="0" bIns="0" rIns="0">
            <a:spAutoFit/>
          </a:bodyPr>
          <a:lstStyle/>
          <a:p>
            <a:pPr algn="l" marL="0" indent="0" lvl="0">
              <a:lnSpc>
                <a:spcPts val="14000"/>
              </a:lnSpc>
              <a:spcBef>
                <a:spcPct val="0"/>
              </a:spcBef>
            </a:pPr>
            <a:r>
              <a:rPr lang="en-US" b="true" sz="10000" spc="-500">
                <a:solidFill>
                  <a:srgbClr val="FFDE59"/>
                </a:solidFill>
                <a:latin typeface="Poppins Semi-Bold"/>
                <a:ea typeface="Poppins Semi-Bold"/>
                <a:cs typeface="Poppins Semi-Bold"/>
                <a:sym typeface="Poppins Semi-Bold"/>
              </a:rPr>
              <a:t>Dataset </a:t>
            </a:r>
            <a:r>
              <a:rPr lang="en-US" b="true" sz="10000" spc="-500" strike="noStrike" u="none">
                <a:solidFill>
                  <a:srgbClr val="FFDE59"/>
                </a:solidFill>
                <a:latin typeface="Poppins Semi-Bold"/>
                <a:ea typeface="Poppins Semi-Bold"/>
                <a:cs typeface="Poppins Semi-Bold"/>
                <a:sym typeface="Poppins Semi-Bold"/>
              </a:rPr>
              <a:t>O</a:t>
            </a:r>
            <a:r>
              <a:rPr lang="en-US" b="true" sz="10000" spc="-500" strike="noStrike" u="none">
                <a:solidFill>
                  <a:srgbClr val="FFDE59"/>
                </a:solidFill>
                <a:latin typeface="Poppins Semi-Bold"/>
                <a:ea typeface="Poppins Semi-Bold"/>
                <a:cs typeface="Poppins Semi-Bold"/>
                <a:sym typeface="Poppins Semi-Bold"/>
              </a:rPr>
              <a:t>ve</a:t>
            </a:r>
            <a:r>
              <a:rPr lang="en-US" b="true" sz="10000" spc="-500" strike="noStrike" u="none">
                <a:solidFill>
                  <a:srgbClr val="FFDE59"/>
                </a:solidFill>
                <a:latin typeface="Poppins Semi-Bold"/>
                <a:ea typeface="Poppins Semi-Bold"/>
                <a:cs typeface="Poppins Semi-Bold"/>
                <a:sym typeface="Poppins Semi-Bold"/>
              </a:rPr>
              <a:t>r</a:t>
            </a:r>
            <a:r>
              <a:rPr lang="en-US" b="true" sz="10000" spc="-500" strike="noStrike" u="none">
                <a:solidFill>
                  <a:srgbClr val="FFDE59"/>
                </a:solidFill>
                <a:latin typeface="Poppins Semi-Bold"/>
                <a:ea typeface="Poppins Semi-Bold"/>
                <a:cs typeface="Poppins Semi-Bold"/>
                <a:sym typeface="Poppins Semi-Bold"/>
              </a:rPr>
              <a:t>v</a:t>
            </a:r>
            <a:r>
              <a:rPr lang="en-US" b="true" sz="10000" spc="-500" strike="noStrike" u="none">
                <a:solidFill>
                  <a:srgbClr val="FFDE59"/>
                </a:solidFill>
                <a:latin typeface="Poppins Semi-Bold"/>
                <a:ea typeface="Poppins Semi-Bold"/>
                <a:cs typeface="Poppins Semi-Bold"/>
                <a:sym typeface="Poppins Semi-Bold"/>
              </a:rPr>
              <a:t>i</a:t>
            </a:r>
            <a:r>
              <a:rPr lang="en-US" b="true" sz="10000" spc="-500" strike="noStrike" u="none">
                <a:solidFill>
                  <a:srgbClr val="FFDE59"/>
                </a:solidFill>
                <a:latin typeface="Poppins Semi-Bold"/>
                <a:ea typeface="Poppins Semi-Bold"/>
                <a:cs typeface="Poppins Semi-Bold"/>
                <a:sym typeface="Poppins Semi-Bold"/>
              </a:rPr>
              <a:t>ew</a:t>
            </a:r>
          </a:p>
        </p:txBody>
      </p:sp>
      <p:sp>
        <p:nvSpPr>
          <p:cNvPr name="TextBox 30" id="30"/>
          <p:cNvSpPr txBox="true"/>
          <p:nvPr/>
        </p:nvSpPr>
        <p:spPr>
          <a:xfrm rot="0">
            <a:off x="1067819" y="3617993"/>
            <a:ext cx="2481752" cy="523876"/>
          </a:xfrm>
          <a:prstGeom prst="rect">
            <a:avLst/>
          </a:prstGeom>
        </p:spPr>
        <p:txBody>
          <a:bodyPr anchor="t" rtlCol="false" tIns="0" lIns="0" bIns="0" rIns="0">
            <a:spAutoFit/>
          </a:bodyPr>
          <a:lstStyle/>
          <a:p>
            <a:pPr algn="l">
              <a:lnSpc>
                <a:spcPts val="4199"/>
              </a:lnSpc>
              <a:spcBef>
                <a:spcPct val="0"/>
              </a:spcBef>
            </a:pPr>
            <a:r>
              <a:rPr lang="en-US" sz="2999" spc="-119">
                <a:solidFill>
                  <a:srgbClr val="FFFFFF"/>
                </a:solidFill>
                <a:latin typeface="Poppins"/>
                <a:ea typeface="Poppins"/>
                <a:cs typeface="Poppins"/>
                <a:sym typeface="Poppins"/>
              </a:rPr>
              <a:t>Data Volume</a:t>
            </a:r>
          </a:p>
        </p:txBody>
      </p:sp>
      <p:sp>
        <p:nvSpPr>
          <p:cNvPr name="TextBox 31" id="31"/>
          <p:cNvSpPr txBox="true"/>
          <p:nvPr/>
        </p:nvSpPr>
        <p:spPr>
          <a:xfrm rot="0">
            <a:off x="1067819" y="4256169"/>
            <a:ext cx="8076181" cy="1111885"/>
          </a:xfrm>
          <a:prstGeom prst="rect">
            <a:avLst/>
          </a:prstGeom>
        </p:spPr>
        <p:txBody>
          <a:bodyPr anchor="t" rtlCol="false" tIns="0" lIns="0" bIns="0" rIns="0">
            <a:spAutoFit/>
          </a:bodyPr>
          <a:lstStyle/>
          <a:p>
            <a:pPr algn="l">
              <a:lnSpc>
                <a:spcPts val="2239"/>
              </a:lnSpc>
            </a:pPr>
            <a:r>
              <a:rPr lang="en-US" sz="1599" spc="-63">
                <a:solidFill>
                  <a:srgbClr val="FFFFFF"/>
                </a:solidFill>
                <a:latin typeface="Poppins"/>
                <a:ea typeface="Poppins"/>
                <a:cs typeface="Poppins"/>
                <a:sym typeface="Poppins"/>
              </a:rPr>
              <a:t>We worked with 38 production batch records collected from real manufacturing operations.</a:t>
            </a:r>
          </a:p>
          <a:p>
            <a:pPr algn="l">
              <a:lnSpc>
                <a:spcPts val="2239"/>
              </a:lnSpc>
              <a:spcBef>
                <a:spcPct val="0"/>
              </a:spcBef>
            </a:pPr>
            <a:r>
              <a:rPr lang="en-US" sz="1599" spc="-63">
                <a:solidFill>
                  <a:srgbClr val="FFFFFF"/>
                </a:solidFill>
                <a:latin typeface="Poppins"/>
                <a:ea typeface="Poppins"/>
                <a:cs typeface="Poppins"/>
                <a:sym typeface="Poppins"/>
              </a:rPr>
              <a:t>The data captures product details, operator performance, batch timings, and downtime distributions across multiple factors.</a:t>
            </a:r>
          </a:p>
        </p:txBody>
      </p:sp>
      <p:sp>
        <p:nvSpPr>
          <p:cNvPr name="Freeform 32" id="32"/>
          <p:cNvSpPr/>
          <p:nvPr/>
        </p:nvSpPr>
        <p:spPr>
          <a:xfrm flipH="false" flipV="false" rot="0">
            <a:off x="0" y="-37186"/>
            <a:ext cx="1980679" cy="1641547"/>
          </a:xfrm>
          <a:custGeom>
            <a:avLst/>
            <a:gdLst/>
            <a:ahLst/>
            <a:cxnLst/>
            <a:rect r="r" b="b" t="t" l="l"/>
            <a:pathLst>
              <a:path h="1641547" w="1980679">
                <a:moveTo>
                  <a:pt x="0" y="0"/>
                </a:moveTo>
                <a:lnTo>
                  <a:pt x="1980679" y="0"/>
                </a:lnTo>
                <a:lnTo>
                  <a:pt x="1980679" y="1641547"/>
                </a:lnTo>
                <a:lnTo>
                  <a:pt x="0" y="1641547"/>
                </a:lnTo>
                <a:lnTo>
                  <a:pt x="0" y="0"/>
                </a:lnTo>
                <a:close/>
              </a:path>
            </a:pathLst>
          </a:custGeom>
          <a:blipFill>
            <a:blip r:embed="rId9"/>
            <a:stretch>
              <a:fillRect l="0" t="0" r="0"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303046" y="805553"/>
            <a:ext cx="956254" cy="446294"/>
            <a:chOff x="0" y="0"/>
            <a:chExt cx="251853" cy="117542"/>
          </a:xfrm>
        </p:grpSpPr>
        <p:sp>
          <p:nvSpPr>
            <p:cNvPr name="Freeform 4" id="4"/>
            <p:cNvSpPr/>
            <p:nvPr/>
          </p:nvSpPr>
          <p:spPr>
            <a:xfrm flipH="false" flipV="false" rot="0">
              <a:off x="0" y="0"/>
              <a:ext cx="251853" cy="117542"/>
            </a:xfrm>
            <a:custGeom>
              <a:avLst/>
              <a:gdLst/>
              <a:ahLst/>
              <a:cxnLst/>
              <a:rect r="r" b="b" t="t" l="l"/>
              <a:pathLst>
                <a:path h="117542" w="251853">
                  <a:moveTo>
                    <a:pt x="58771" y="0"/>
                  </a:moveTo>
                  <a:lnTo>
                    <a:pt x="193082" y="0"/>
                  </a:lnTo>
                  <a:cubicBezTo>
                    <a:pt x="225540" y="0"/>
                    <a:pt x="251853" y="26313"/>
                    <a:pt x="251853" y="58771"/>
                  </a:cubicBezTo>
                  <a:lnTo>
                    <a:pt x="251853" y="58771"/>
                  </a:lnTo>
                  <a:cubicBezTo>
                    <a:pt x="251853" y="91230"/>
                    <a:pt x="225540" y="117542"/>
                    <a:pt x="193082" y="117542"/>
                  </a:cubicBezTo>
                  <a:lnTo>
                    <a:pt x="58771" y="117542"/>
                  </a:lnTo>
                  <a:cubicBezTo>
                    <a:pt x="26313" y="117542"/>
                    <a:pt x="0" y="91230"/>
                    <a:pt x="0" y="58771"/>
                  </a:cubicBezTo>
                  <a:lnTo>
                    <a:pt x="0" y="58771"/>
                  </a:lnTo>
                  <a:cubicBezTo>
                    <a:pt x="0" y="26313"/>
                    <a:pt x="26313" y="0"/>
                    <a:pt x="58771" y="0"/>
                  </a:cubicBezTo>
                  <a:close/>
                </a:path>
              </a:pathLst>
            </a:custGeom>
            <a:solidFill>
              <a:srgbClr val="FFFFFF"/>
            </a:solidFill>
          </p:spPr>
        </p:sp>
        <p:sp>
          <p:nvSpPr>
            <p:cNvPr name="TextBox 5" id="5"/>
            <p:cNvSpPr txBox="true"/>
            <p:nvPr/>
          </p:nvSpPr>
          <p:spPr>
            <a:xfrm>
              <a:off x="0" y="-47625"/>
              <a:ext cx="251853" cy="16516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7563123" y="980335"/>
            <a:ext cx="81266" cy="812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9039087" y="980335"/>
            <a:ext cx="81266" cy="812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0386586" y="980335"/>
            <a:ext cx="81266" cy="812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6390754" y="864104"/>
            <a:ext cx="880963" cy="329192"/>
            <a:chOff x="0" y="0"/>
            <a:chExt cx="232023" cy="86701"/>
          </a:xfrm>
        </p:grpSpPr>
        <p:sp>
          <p:nvSpPr>
            <p:cNvPr name="Freeform 16" id="16"/>
            <p:cNvSpPr/>
            <p:nvPr/>
          </p:nvSpPr>
          <p:spPr>
            <a:xfrm flipH="false" flipV="false" rot="0">
              <a:off x="0" y="0"/>
              <a:ext cx="232023" cy="86701"/>
            </a:xfrm>
            <a:custGeom>
              <a:avLst/>
              <a:gdLst/>
              <a:ahLst/>
              <a:cxnLst/>
              <a:rect r="r" b="b" t="t" l="l"/>
              <a:pathLst>
                <a:path h="86701" w="232023">
                  <a:moveTo>
                    <a:pt x="43350" y="0"/>
                  </a:moveTo>
                  <a:lnTo>
                    <a:pt x="188673" y="0"/>
                  </a:lnTo>
                  <a:cubicBezTo>
                    <a:pt x="212614" y="0"/>
                    <a:pt x="232023" y="19409"/>
                    <a:pt x="232023" y="43350"/>
                  </a:cubicBezTo>
                  <a:lnTo>
                    <a:pt x="232023" y="43350"/>
                  </a:lnTo>
                  <a:cubicBezTo>
                    <a:pt x="232023" y="54848"/>
                    <a:pt x="227456" y="65874"/>
                    <a:pt x="219326" y="74004"/>
                  </a:cubicBezTo>
                  <a:cubicBezTo>
                    <a:pt x="211196" y="82133"/>
                    <a:pt x="200170" y="86701"/>
                    <a:pt x="188673" y="86701"/>
                  </a:cubicBezTo>
                  <a:lnTo>
                    <a:pt x="43350" y="86701"/>
                  </a:lnTo>
                  <a:cubicBezTo>
                    <a:pt x="31853" y="86701"/>
                    <a:pt x="20827" y="82133"/>
                    <a:pt x="12697" y="74004"/>
                  </a:cubicBezTo>
                  <a:cubicBezTo>
                    <a:pt x="4567" y="65874"/>
                    <a:pt x="0" y="54848"/>
                    <a:pt x="0" y="43350"/>
                  </a:cubicBezTo>
                  <a:lnTo>
                    <a:pt x="0" y="43350"/>
                  </a:lnTo>
                  <a:cubicBezTo>
                    <a:pt x="0" y="31853"/>
                    <a:pt x="4567" y="20827"/>
                    <a:pt x="12697" y="12697"/>
                  </a:cubicBezTo>
                  <a:cubicBezTo>
                    <a:pt x="20827" y="4567"/>
                    <a:pt x="31853" y="0"/>
                    <a:pt x="43350" y="0"/>
                  </a:cubicBezTo>
                  <a:close/>
                </a:path>
              </a:pathLst>
            </a:custGeom>
            <a:solidFill>
              <a:srgbClr val="FFDE59"/>
            </a:solidFill>
          </p:spPr>
        </p:sp>
        <p:sp>
          <p:nvSpPr>
            <p:cNvPr name="TextBox 17" id="17"/>
            <p:cNvSpPr txBox="true"/>
            <p:nvPr/>
          </p:nvSpPr>
          <p:spPr>
            <a:xfrm>
              <a:off x="0" y="-47625"/>
              <a:ext cx="232023" cy="134326"/>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712140" y="3471437"/>
            <a:ext cx="16930000" cy="6389967"/>
            <a:chOff x="0" y="0"/>
            <a:chExt cx="4458930" cy="1682954"/>
          </a:xfrm>
        </p:grpSpPr>
        <p:sp>
          <p:nvSpPr>
            <p:cNvPr name="Freeform 19" id="19"/>
            <p:cNvSpPr/>
            <p:nvPr/>
          </p:nvSpPr>
          <p:spPr>
            <a:xfrm flipH="false" flipV="false" rot="0">
              <a:off x="0" y="0"/>
              <a:ext cx="4458930" cy="1682954"/>
            </a:xfrm>
            <a:custGeom>
              <a:avLst/>
              <a:gdLst/>
              <a:ahLst/>
              <a:cxnLst/>
              <a:rect r="r" b="b" t="t" l="l"/>
              <a:pathLst>
                <a:path h="1682954" w="4458930">
                  <a:moveTo>
                    <a:pt x="11432" y="0"/>
                  </a:moveTo>
                  <a:lnTo>
                    <a:pt x="4447498" y="0"/>
                  </a:lnTo>
                  <a:cubicBezTo>
                    <a:pt x="4450530" y="0"/>
                    <a:pt x="4453438" y="1204"/>
                    <a:pt x="4455582" y="3348"/>
                  </a:cubicBezTo>
                  <a:cubicBezTo>
                    <a:pt x="4457726" y="5492"/>
                    <a:pt x="4458930" y="8400"/>
                    <a:pt x="4458930" y="11432"/>
                  </a:cubicBezTo>
                  <a:lnTo>
                    <a:pt x="4458930" y="1671522"/>
                  </a:lnTo>
                  <a:cubicBezTo>
                    <a:pt x="4458930" y="1674554"/>
                    <a:pt x="4457726" y="1677462"/>
                    <a:pt x="4455582" y="1679606"/>
                  </a:cubicBezTo>
                  <a:cubicBezTo>
                    <a:pt x="4453438" y="1681750"/>
                    <a:pt x="4450530" y="1682954"/>
                    <a:pt x="4447498" y="1682954"/>
                  </a:cubicBezTo>
                  <a:lnTo>
                    <a:pt x="11432" y="1682954"/>
                  </a:lnTo>
                  <a:cubicBezTo>
                    <a:pt x="8400" y="1682954"/>
                    <a:pt x="5492" y="1681750"/>
                    <a:pt x="3348" y="1679606"/>
                  </a:cubicBezTo>
                  <a:cubicBezTo>
                    <a:pt x="1204" y="1677462"/>
                    <a:pt x="0" y="1674554"/>
                    <a:pt x="0" y="1671522"/>
                  </a:cubicBezTo>
                  <a:lnTo>
                    <a:pt x="0" y="11432"/>
                  </a:lnTo>
                  <a:cubicBezTo>
                    <a:pt x="0" y="8400"/>
                    <a:pt x="1204" y="5492"/>
                    <a:pt x="3348" y="3348"/>
                  </a:cubicBezTo>
                  <a:cubicBezTo>
                    <a:pt x="5492" y="1204"/>
                    <a:pt x="8400" y="0"/>
                    <a:pt x="11432" y="0"/>
                  </a:cubicBezTo>
                  <a:close/>
                </a:path>
              </a:pathLst>
            </a:custGeom>
            <a:solidFill>
              <a:srgbClr val="000000">
                <a:alpha val="0"/>
              </a:srgbClr>
            </a:solidFill>
            <a:ln w="9525" cap="rnd">
              <a:solidFill>
                <a:srgbClr val="FFFFFF"/>
              </a:solidFill>
              <a:prstDash val="solid"/>
              <a:round/>
            </a:ln>
          </p:spPr>
        </p:sp>
        <p:sp>
          <p:nvSpPr>
            <p:cNvPr name="TextBox 20" id="20"/>
            <p:cNvSpPr txBox="true"/>
            <p:nvPr/>
          </p:nvSpPr>
          <p:spPr>
            <a:xfrm>
              <a:off x="0" y="-47625"/>
              <a:ext cx="4458930" cy="1730579"/>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1028700" y="4378534"/>
            <a:ext cx="6243017" cy="5143275"/>
            <a:chOff x="0" y="0"/>
            <a:chExt cx="967207" cy="796828"/>
          </a:xfrm>
        </p:grpSpPr>
        <p:sp>
          <p:nvSpPr>
            <p:cNvPr name="Freeform 22" id="22"/>
            <p:cNvSpPr/>
            <p:nvPr/>
          </p:nvSpPr>
          <p:spPr>
            <a:xfrm flipH="false" flipV="false" rot="0">
              <a:off x="0" y="0"/>
              <a:ext cx="967207" cy="796828"/>
            </a:xfrm>
            <a:custGeom>
              <a:avLst/>
              <a:gdLst/>
              <a:ahLst/>
              <a:cxnLst/>
              <a:rect r="r" b="b" t="t" l="l"/>
              <a:pathLst>
                <a:path h="796828" w="967207">
                  <a:moveTo>
                    <a:pt x="31002" y="0"/>
                  </a:moveTo>
                  <a:lnTo>
                    <a:pt x="936204" y="0"/>
                  </a:lnTo>
                  <a:cubicBezTo>
                    <a:pt x="944427" y="0"/>
                    <a:pt x="952312" y="3266"/>
                    <a:pt x="958126" y="9080"/>
                  </a:cubicBezTo>
                  <a:cubicBezTo>
                    <a:pt x="963940" y="14894"/>
                    <a:pt x="967207" y="22780"/>
                    <a:pt x="967207" y="31002"/>
                  </a:cubicBezTo>
                  <a:lnTo>
                    <a:pt x="967207" y="765826"/>
                  </a:lnTo>
                  <a:cubicBezTo>
                    <a:pt x="967207" y="774048"/>
                    <a:pt x="963940" y="781933"/>
                    <a:pt x="958126" y="787748"/>
                  </a:cubicBezTo>
                  <a:cubicBezTo>
                    <a:pt x="952312" y="793562"/>
                    <a:pt x="944427" y="796828"/>
                    <a:pt x="936204" y="796828"/>
                  </a:cubicBezTo>
                  <a:lnTo>
                    <a:pt x="31002" y="796828"/>
                  </a:lnTo>
                  <a:cubicBezTo>
                    <a:pt x="22780" y="796828"/>
                    <a:pt x="14894" y="793562"/>
                    <a:pt x="9080" y="787748"/>
                  </a:cubicBezTo>
                  <a:cubicBezTo>
                    <a:pt x="3266" y="781933"/>
                    <a:pt x="0" y="774048"/>
                    <a:pt x="0" y="765826"/>
                  </a:cubicBezTo>
                  <a:lnTo>
                    <a:pt x="0" y="31002"/>
                  </a:lnTo>
                  <a:cubicBezTo>
                    <a:pt x="0" y="22780"/>
                    <a:pt x="3266" y="14894"/>
                    <a:pt x="9080" y="9080"/>
                  </a:cubicBezTo>
                  <a:cubicBezTo>
                    <a:pt x="14894" y="3266"/>
                    <a:pt x="22780" y="0"/>
                    <a:pt x="31002" y="0"/>
                  </a:cubicBezTo>
                  <a:close/>
                </a:path>
              </a:pathLst>
            </a:custGeom>
            <a:blipFill>
              <a:blip r:embed="rId3"/>
              <a:stretch>
                <a:fillRect l="-2687" t="0" r="-2687" b="0"/>
              </a:stretch>
            </a:blipFill>
          </p:spPr>
        </p:sp>
      </p:grpSp>
      <p:sp>
        <p:nvSpPr>
          <p:cNvPr name="Freeform 23" id="23"/>
          <p:cNvSpPr/>
          <p:nvPr/>
        </p:nvSpPr>
        <p:spPr>
          <a:xfrm flipH="false" flipV="false" rot="0">
            <a:off x="13420388" y="7764391"/>
            <a:ext cx="528285" cy="528285"/>
          </a:xfrm>
          <a:custGeom>
            <a:avLst/>
            <a:gdLst/>
            <a:ahLst/>
            <a:cxnLst/>
            <a:rect r="r" b="b" t="t" l="l"/>
            <a:pathLst>
              <a:path h="528285" w="528285">
                <a:moveTo>
                  <a:pt x="0" y="0"/>
                </a:moveTo>
                <a:lnTo>
                  <a:pt x="528285" y="0"/>
                </a:lnTo>
                <a:lnTo>
                  <a:pt x="528285" y="528286"/>
                </a:lnTo>
                <a:lnTo>
                  <a:pt x="0" y="528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0" y="-37186"/>
            <a:ext cx="1925266" cy="1595621"/>
          </a:xfrm>
          <a:custGeom>
            <a:avLst/>
            <a:gdLst/>
            <a:ahLst/>
            <a:cxnLst/>
            <a:rect r="r" b="b" t="t" l="l"/>
            <a:pathLst>
              <a:path h="1595621" w="1925266">
                <a:moveTo>
                  <a:pt x="0" y="0"/>
                </a:moveTo>
                <a:lnTo>
                  <a:pt x="1925266" y="0"/>
                </a:lnTo>
                <a:lnTo>
                  <a:pt x="1925266" y="1595622"/>
                </a:lnTo>
                <a:lnTo>
                  <a:pt x="0" y="1595622"/>
                </a:lnTo>
                <a:lnTo>
                  <a:pt x="0" y="0"/>
                </a:lnTo>
                <a:close/>
              </a:path>
            </a:pathLst>
          </a:custGeom>
          <a:blipFill>
            <a:blip r:embed="rId6"/>
            <a:stretch>
              <a:fillRect l="0" t="0" r="0" b="0"/>
            </a:stretch>
          </a:blipFill>
        </p:spPr>
      </p:sp>
      <p:sp>
        <p:nvSpPr>
          <p:cNvPr name="Freeform 25" id="25"/>
          <p:cNvSpPr/>
          <p:nvPr/>
        </p:nvSpPr>
        <p:spPr>
          <a:xfrm flipH="false" flipV="false" rot="0">
            <a:off x="7980010" y="5398641"/>
            <a:ext cx="2586805" cy="2365751"/>
          </a:xfrm>
          <a:custGeom>
            <a:avLst/>
            <a:gdLst/>
            <a:ahLst/>
            <a:cxnLst/>
            <a:rect r="r" b="b" t="t" l="l"/>
            <a:pathLst>
              <a:path h="2365751" w="2586805">
                <a:moveTo>
                  <a:pt x="0" y="0"/>
                </a:moveTo>
                <a:lnTo>
                  <a:pt x="2586805" y="0"/>
                </a:lnTo>
                <a:lnTo>
                  <a:pt x="2586805" y="2365750"/>
                </a:lnTo>
                <a:lnTo>
                  <a:pt x="0" y="23657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6" id="26"/>
          <p:cNvGrpSpPr/>
          <p:nvPr/>
        </p:nvGrpSpPr>
        <p:grpSpPr>
          <a:xfrm rot="0">
            <a:off x="11016283" y="4378534"/>
            <a:ext cx="6243017" cy="5143275"/>
            <a:chOff x="0" y="0"/>
            <a:chExt cx="967207" cy="796828"/>
          </a:xfrm>
        </p:grpSpPr>
        <p:sp>
          <p:nvSpPr>
            <p:cNvPr name="Freeform 27" id="27"/>
            <p:cNvSpPr/>
            <p:nvPr/>
          </p:nvSpPr>
          <p:spPr>
            <a:xfrm flipH="false" flipV="false" rot="0">
              <a:off x="0" y="0"/>
              <a:ext cx="967207" cy="796828"/>
            </a:xfrm>
            <a:custGeom>
              <a:avLst/>
              <a:gdLst/>
              <a:ahLst/>
              <a:cxnLst/>
              <a:rect r="r" b="b" t="t" l="l"/>
              <a:pathLst>
                <a:path h="796828" w="967207">
                  <a:moveTo>
                    <a:pt x="31002" y="0"/>
                  </a:moveTo>
                  <a:lnTo>
                    <a:pt x="936204" y="0"/>
                  </a:lnTo>
                  <a:cubicBezTo>
                    <a:pt x="944427" y="0"/>
                    <a:pt x="952312" y="3266"/>
                    <a:pt x="958126" y="9080"/>
                  </a:cubicBezTo>
                  <a:cubicBezTo>
                    <a:pt x="963940" y="14894"/>
                    <a:pt x="967207" y="22780"/>
                    <a:pt x="967207" y="31002"/>
                  </a:cubicBezTo>
                  <a:lnTo>
                    <a:pt x="967207" y="765826"/>
                  </a:lnTo>
                  <a:cubicBezTo>
                    <a:pt x="967207" y="774048"/>
                    <a:pt x="963940" y="781933"/>
                    <a:pt x="958126" y="787748"/>
                  </a:cubicBezTo>
                  <a:cubicBezTo>
                    <a:pt x="952312" y="793562"/>
                    <a:pt x="944427" y="796828"/>
                    <a:pt x="936204" y="796828"/>
                  </a:cubicBezTo>
                  <a:lnTo>
                    <a:pt x="31002" y="796828"/>
                  </a:lnTo>
                  <a:cubicBezTo>
                    <a:pt x="22780" y="796828"/>
                    <a:pt x="14894" y="793562"/>
                    <a:pt x="9080" y="787748"/>
                  </a:cubicBezTo>
                  <a:cubicBezTo>
                    <a:pt x="3266" y="781933"/>
                    <a:pt x="0" y="774048"/>
                    <a:pt x="0" y="765826"/>
                  </a:cubicBezTo>
                  <a:lnTo>
                    <a:pt x="0" y="31002"/>
                  </a:lnTo>
                  <a:cubicBezTo>
                    <a:pt x="0" y="22780"/>
                    <a:pt x="3266" y="14894"/>
                    <a:pt x="9080" y="9080"/>
                  </a:cubicBezTo>
                  <a:cubicBezTo>
                    <a:pt x="14894" y="3266"/>
                    <a:pt x="22780" y="0"/>
                    <a:pt x="31002" y="0"/>
                  </a:cubicBezTo>
                  <a:close/>
                </a:path>
              </a:pathLst>
            </a:custGeom>
            <a:blipFill>
              <a:blip r:embed="rId9"/>
              <a:stretch>
                <a:fillRect l="0" t="0" r="0" b="-131607"/>
              </a:stretch>
            </a:blipFill>
          </p:spPr>
        </p:sp>
      </p:grpSp>
      <p:sp>
        <p:nvSpPr>
          <p:cNvPr name="TextBox 28" id="28"/>
          <p:cNvSpPr txBox="true"/>
          <p:nvPr/>
        </p:nvSpPr>
        <p:spPr>
          <a:xfrm rot="0">
            <a:off x="6430234" y="867298"/>
            <a:ext cx="80200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Home</a:t>
            </a:r>
          </a:p>
        </p:txBody>
      </p:sp>
      <p:sp>
        <p:nvSpPr>
          <p:cNvPr name="TextBox 29" id="29"/>
          <p:cNvSpPr txBox="true"/>
          <p:nvPr/>
        </p:nvSpPr>
        <p:spPr>
          <a:xfrm rot="0">
            <a:off x="7797449" y="867298"/>
            <a:ext cx="108857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Overview</a:t>
            </a:r>
          </a:p>
        </p:txBody>
      </p:sp>
      <p:sp>
        <p:nvSpPr>
          <p:cNvPr name="TextBox 30" id="30"/>
          <p:cNvSpPr txBox="true"/>
          <p:nvPr/>
        </p:nvSpPr>
        <p:spPr>
          <a:xfrm rot="0">
            <a:off x="9273413" y="867298"/>
            <a:ext cx="960113"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Training</a:t>
            </a:r>
          </a:p>
        </p:txBody>
      </p:sp>
      <p:sp>
        <p:nvSpPr>
          <p:cNvPr name="TextBox 31" id="31"/>
          <p:cNvSpPr txBox="true"/>
          <p:nvPr/>
        </p:nvSpPr>
        <p:spPr>
          <a:xfrm rot="0">
            <a:off x="10620912" y="867298"/>
            <a:ext cx="1276334"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Capabilities</a:t>
            </a:r>
          </a:p>
        </p:txBody>
      </p:sp>
      <p:sp>
        <p:nvSpPr>
          <p:cNvPr name="TextBox 32" id="32"/>
          <p:cNvSpPr txBox="true"/>
          <p:nvPr/>
        </p:nvSpPr>
        <p:spPr>
          <a:xfrm rot="0">
            <a:off x="15165058" y="875030"/>
            <a:ext cx="930468"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FFFFFF"/>
                </a:solidFill>
                <a:latin typeface="Poppins"/>
                <a:ea typeface="Poppins"/>
                <a:cs typeface="Poppins"/>
                <a:sym typeface="Poppins"/>
              </a:rPr>
              <a:t>Contact</a:t>
            </a:r>
          </a:p>
        </p:txBody>
      </p:sp>
      <p:sp>
        <p:nvSpPr>
          <p:cNvPr name="TextBox 33" id="33"/>
          <p:cNvSpPr txBox="true"/>
          <p:nvPr/>
        </p:nvSpPr>
        <p:spPr>
          <a:xfrm rot="0">
            <a:off x="16498754" y="875030"/>
            <a:ext cx="564837" cy="259715"/>
          </a:xfrm>
          <a:prstGeom prst="rect">
            <a:avLst/>
          </a:prstGeom>
        </p:spPr>
        <p:txBody>
          <a:bodyPr anchor="t" rtlCol="false" tIns="0" lIns="0" bIns="0" rIns="0">
            <a:spAutoFit/>
          </a:bodyPr>
          <a:lstStyle/>
          <a:p>
            <a:pPr algn="ctr">
              <a:lnSpc>
                <a:spcPts val="1960"/>
              </a:lnSpc>
              <a:spcBef>
                <a:spcPct val="0"/>
              </a:spcBef>
            </a:pPr>
            <a:r>
              <a:rPr lang="en-US" sz="1400" spc="-56">
                <a:solidFill>
                  <a:srgbClr val="141516"/>
                </a:solidFill>
                <a:latin typeface="Poppins"/>
                <a:ea typeface="Poppins"/>
                <a:cs typeface="Poppins"/>
                <a:sym typeface="Poppins"/>
              </a:rPr>
              <a:t>Join</a:t>
            </a:r>
          </a:p>
        </p:txBody>
      </p:sp>
      <p:sp>
        <p:nvSpPr>
          <p:cNvPr name="TextBox 34" id="34"/>
          <p:cNvSpPr txBox="true"/>
          <p:nvPr/>
        </p:nvSpPr>
        <p:spPr>
          <a:xfrm rot="0">
            <a:off x="712140" y="1930682"/>
            <a:ext cx="9755712" cy="1093851"/>
          </a:xfrm>
          <a:prstGeom prst="rect">
            <a:avLst/>
          </a:prstGeom>
        </p:spPr>
        <p:txBody>
          <a:bodyPr anchor="t" rtlCol="false" tIns="0" lIns="0" bIns="0" rIns="0">
            <a:spAutoFit/>
          </a:bodyPr>
          <a:lstStyle/>
          <a:p>
            <a:pPr algn="l" marL="0" indent="0" lvl="0">
              <a:lnSpc>
                <a:spcPts val="7392"/>
              </a:lnSpc>
              <a:spcBef>
                <a:spcPct val="0"/>
              </a:spcBef>
            </a:pPr>
            <a:r>
              <a:rPr lang="en-US" b="true" sz="8400" spc="-420">
                <a:solidFill>
                  <a:srgbClr val="FFDE59"/>
                </a:solidFill>
                <a:latin typeface="Poppins Semi-Bold"/>
                <a:ea typeface="Poppins Semi-Bold"/>
                <a:cs typeface="Poppins Semi-Bold"/>
                <a:sym typeface="Poppins Semi-Bold"/>
              </a:rPr>
              <a:t>Da</a:t>
            </a:r>
            <a:r>
              <a:rPr lang="en-US" b="true" sz="8400" spc="-420" strike="noStrike" u="none">
                <a:solidFill>
                  <a:srgbClr val="FFDE59"/>
                </a:solidFill>
                <a:latin typeface="Poppins Semi-Bold"/>
                <a:ea typeface="Poppins Semi-Bold"/>
                <a:cs typeface="Poppins Semi-Bold"/>
                <a:sym typeface="Poppins Semi-Bold"/>
              </a:rPr>
              <a:t>ta</a:t>
            </a:r>
            <a:r>
              <a:rPr lang="en-US" b="true" sz="8400" spc="-420" strike="noStrike" u="none">
                <a:solidFill>
                  <a:srgbClr val="FFDE59"/>
                </a:solidFill>
                <a:latin typeface="Poppins Semi-Bold"/>
                <a:ea typeface="Poppins Semi-Bold"/>
                <a:cs typeface="Poppins Semi-Bold"/>
                <a:sym typeface="Poppins Semi-Bold"/>
              </a:rPr>
              <a:t> Prepro</a:t>
            </a:r>
            <a:r>
              <a:rPr lang="en-US" b="true" sz="8400" spc="-420" strike="noStrike" u="none">
                <a:solidFill>
                  <a:srgbClr val="FFDE59"/>
                </a:solidFill>
                <a:latin typeface="Poppins Semi-Bold"/>
                <a:ea typeface="Poppins Semi-Bold"/>
                <a:cs typeface="Poppins Semi-Bold"/>
                <a:sym typeface="Poppins Semi-Bold"/>
              </a:rPr>
              <a:t>ce</a:t>
            </a:r>
            <a:r>
              <a:rPr lang="en-US" b="true" sz="8400" spc="-420" strike="noStrike" u="none">
                <a:solidFill>
                  <a:srgbClr val="FFDE59"/>
                </a:solidFill>
                <a:latin typeface="Poppins Semi-Bold"/>
                <a:ea typeface="Poppins Semi-Bold"/>
                <a:cs typeface="Poppins Semi-Bold"/>
                <a:sym typeface="Poppins Semi-Bold"/>
              </a:rPr>
              <a:t>ssing</a:t>
            </a:r>
          </a:p>
        </p:txBody>
      </p:sp>
      <p:sp>
        <p:nvSpPr>
          <p:cNvPr name="TextBox 35" id="35"/>
          <p:cNvSpPr txBox="true"/>
          <p:nvPr/>
        </p:nvSpPr>
        <p:spPr>
          <a:xfrm rot="0">
            <a:off x="1306198" y="3664158"/>
            <a:ext cx="5525038"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Before Handleing &amp; Cleaning</a:t>
            </a:r>
          </a:p>
        </p:txBody>
      </p:sp>
      <p:sp>
        <p:nvSpPr>
          <p:cNvPr name="TextBox 36" id="36"/>
          <p:cNvSpPr txBox="true"/>
          <p:nvPr/>
        </p:nvSpPr>
        <p:spPr>
          <a:xfrm rot="0">
            <a:off x="13164071" y="-94336"/>
            <a:ext cx="2882658" cy="1490345"/>
          </a:xfrm>
          <a:prstGeom prst="rect">
            <a:avLst/>
          </a:prstGeom>
        </p:spPr>
        <p:txBody>
          <a:bodyPr anchor="t" rtlCol="false" tIns="0" lIns="0" bIns="0" rIns="0">
            <a:spAutoFit/>
          </a:bodyPr>
          <a:lstStyle/>
          <a:p>
            <a:pPr algn="l">
              <a:lnSpc>
                <a:spcPts val="2379"/>
              </a:lnSpc>
              <a:spcBef>
                <a:spcPct val="0"/>
              </a:spcBef>
            </a:pPr>
            <a:r>
              <a:rPr lang="en-US" sz="1699" spc="-67">
                <a:solidFill>
                  <a:srgbClr val="FFFFFF"/>
                </a:solidFill>
                <a:latin typeface="Poppins"/>
                <a:ea typeface="Poppins"/>
                <a:cs typeface="Poppins"/>
                <a:sym typeface="Poppins"/>
              </a:rPr>
              <a:t>Extracting temporal features (Start Hour, Day of Week) and operator risk metrics (Average Downtime per Operator).</a:t>
            </a:r>
          </a:p>
        </p:txBody>
      </p:sp>
      <p:sp>
        <p:nvSpPr>
          <p:cNvPr name="TextBox 37" id="37"/>
          <p:cNvSpPr txBox="true"/>
          <p:nvPr/>
        </p:nvSpPr>
        <p:spPr>
          <a:xfrm rot="0">
            <a:off x="11734262" y="3664158"/>
            <a:ext cx="5046911" cy="523876"/>
          </a:xfrm>
          <a:prstGeom prst="rect">
            <a:avLst/>
          </a:prstGeom>
        </p:spPr>
        <p:txBody>
          <a:bodyPr anchor="t" rtlCol="false" tIns="0" lIns="0" bIns="0" rIns="0">
            <a:spAutoFit/>
          </a:bodyPr>
          <a:lstStyle/>
          <a:p>
            <a:pPr algn="l">
              <a:lnSpc>
                <a:spcPts val="4199"/>
              </a:lnSpc>
              <a:spcBef>
                <a:spcPct val="0"/>
              </a:spcBef>
            </a:pPr>
            <a:r>
              <a:rPr lang="en-US" b="true" sz="2999" spc="-119">
                <a:solidFill>
                  <a:srgbClr val="FFFFFF"/>
                </a:solidFill>
                <a:latin typeface="Poppins Bold"/>
                <a:ea typeface="Poppins Bold"/>
                <a:cs typeface="Poppins Bold"/>
                <a:sym typeface="Poppins Bold"/>
              </a:rPr>
              <a:t>After Handleing &amp; Cleaning</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DAG3gzvi_x4</dc:identifier>
  <dcterms:modified xsi:type="dcterms:W3CDTF">2011-08-01T06:04:30Z</dcterms:modified>
  <cp:revision>1</cp:revision>
  <dc:title>Manufacture Downtown Analysis</dc:title>
</cp:coreProperties>
</file>